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6" r:id="rId2"/>
  </p:sldMasterIdLst>
  <p:notesMasterIdLst>
    <p:notesMasterId r:id="rId74"/>
  </p:notesMasterIdLst>
  <p:handoutMasterIdLst>
    <p:handoutMasterId r:id="rId75"/>
  </p:handoutMasterIdLst>
  <p:sldIdLst>
    <p:sldId id="336" r:id="rId3"/>
    <p:sldId id="340" r:id="rId4"/>
    <p:sldId id="347" r:id="rId5"/>
    <p:sldId id="259" r:id="rId6"/>
    <p:sldId id="273" r:id="rId7"/>
    <p:sldId id="348" r:id="rId8"/>
    <p:sldId id="282" r:id="rId9"/>
    <p:sldId id="258" r:id="rId10"/>
    <p:sldId id="342" r:id="rId11"/>
    <p:sldId id="274" r:id="rId12"/>
    <p:sldId id="275" r:id="rId13"/>
    <p:sldId id="271" r:id="rId14"/>
    <p:sldId id="343" r:id="rId15"/>
    <p:sldId id="272" r:id="rId16"/>
    <p:sldId id="276" r:id="rId17"/>
    <p:sldId id="278" r:id="rId18"/>
    <p:sldId id="335" r:id="rId19"/>
    <p:sldId id="329" r:id="rId20"/>
    <p:sldId id="330" r:id="rId21"/>
    <p:sldId id="331" r:id="rId22"/>
    <p:sldId id="332" r:id="rId23"/>
    <p:sldId id="333" r:id="rId24"/>
    <p:sldId id="334" r:id="rId25"/>
    <p:sldId id="344" r:id="rId26"/>
    <p:sldId id="345" r:id="rId27"/>
    <p:sldId id="346" r:id="rId28"/>
    <p:sldId id="280" r:id="rId29"/>
    <p:sldId id="283" r:id="rId30"/>
    <p:sldId id="349" r:id="rId31"/>
    <p:sldId id="277" r:id="rId32"/>
    <p:sldId id="279" r:id="rId33"/>
    <p:sldId id="281" r:id="rId34"/>
    <p:sldId id="285" r:id="rId35"/>
    <p:sldId id="286" r:id="rId36"/>
    <p:sldId id="287" r:id="rId37"/>
    <p:sldId id="288" r:id="rId38"/>
    <p:sldId id="289"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6" r:id="rId53"/>
    <p:sldId id="308" r:id="rId54"/>
    <p:sldId id="284" r:id="rId55"/>
    <p:sldId id="309" r:id="rId56"/>
    <p:sldId id="310" r:id="rId57"/>
    <p:sldId id="311" r:id="rId58"/>
    <p:sldId id="313" r:id="rId59"/>
    <p:sldId id="315" r:id="rId60"/>
    <p:sldId id="314" r:id="rId61"/>
    <p:sldId id="316" r:id="rId62"/>
    <p:sldId id="317" r:id="rId63"/>
    <p:sldId id="318" r:id="rId64"/>
    <p:sldId id="319" r:id="rId65"/>
    <p:sldId id="320" r:id="rId66"/>
    <p:sldId id="321" r:id="rId67"/>
    <p:sldId id="322" r:id="rId68"/>
    <p:sldId id="323" r:id="rId69"/>
    <p:sldId id="350" r:id="rId70"/>
    <p:sldId id="325" r:id="rId71"/>
    <p:sldId id="326" r:id="rId72"/>
    <p:sldId id="341" r:id="rId7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401" autoAdjust="0"/>
  </p:normalViewPr>
  <p:slideViewPr>
    <p:cSldViewPr>
      <p:cViewPr varScale="1">
        <p:scale>
          <a:sx n="112" d="100"/>
          <a:sy n="112" d="100"/>
        </p:scale>
        <p:origin x="1590" y="108"/>
      </p:cViewPr>
      <p:guideLst>
        <p:guide orient="horz" pos="2160"/>
        <p:guide pos="2880"/>
      </p:guideLst>
    </p:cSldViewPr>
  </p:slideViewPr>
  <p:outlineViewPr>
    <p:cViewPr>
      <p:scale>
        <a:sx n="33" d="100"/>
        <a:sy n="33" d="100"/>
      </p:scale>
      <p:origin x="0" y="7494"/>
    </p:cViewPr>
  </p:outlin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3F851E-73B1-47EB-A2CF-2D5952724A4B}" type="datetimeFigureOut">
              <a:rPr lang="sl-SI" smtClean="0"/>
              <a:pPr/>
              <a:t>1.10.2020</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4E8993-48F5-434E-93BE-F1A6316AC9C8}" type="slidenum">
              <a:rPr lang="sl-SI" smtClean="0"/>
              <a:pPr/>
              <a:t>‹#›</a:t>
            </a:fld>
            <a:endParaRPr lang="sl-SI"/>
          </a:p>
        </p:txBody>
      </p:sp>
    </p:spTree>
    <p:extLst>
      <p:ext uri="{BB962C8B-B14F-4D97-AF65-F5344CB8AC3E}">
        <p14:creationId xmlns:p14="http://schemas.microsoft.com/office/powerpoint/2010/main" val="266567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B709F-5E26-4B03-962B-EA03D77D07B3}" type="datetimeFigureOut">
              <a:rPr lang="sl-SI" smtClean="0"/>
              <a:pPr/>
              <a:t>1.10.2020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C477A-1947-43D6-9D16-6A303B02EA24}" type="slidenum">
              <a:rPr lang="sl-SI" smtClean="0"/>
              <a:pPr/>
              <a:t>‹#›</a:t>
            </a:fld>
            <a:endParaRPr lang="sl-SI"/>
          </a:p>
        </p:txBody>
      </p:sp>
    </p:spTree>
    <p:extLst>
      <p:ext uri="{BB962C8B-B14F-4D97-AF65-F5344CB8AC3E}">
        <p14:creationId xmlns:p14="http://schemas.microsoft.com/office/powerpoint/2010/main" val="9743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53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55C4E-2A1C-408F-83D7-66E89CA094D6}" type="slidenum">
              <a:rPr lang="en-US"/>
              <a:pPr/>
              <a:t>13</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pPr marL="228600" indent="-228600"/>
            <a:r>
              <a:rPr lang="sl-SI" b="1"/>
              <a:t>Australia </a:t>
            </a:r>
          </a:p>
          <a:p>
            <a:pPr marL="228600" indent="-228600"/>
            <a:r>
              <a:rPr lang="sl-SI" b="1"/>
              <a:t>Canada </a:t>
            </a:r>
          </a:p>
          <a:p>
            <a:pPr marL="228600" indent="-228600"/>
            <a:r>
              <a:rPr lang="sl-SI" b="1"/>
              <a:t>United States </a:t>
            </a:r>
          </a:p>
          <a:p>
            <a:pPr marL="228600" indent="-228600"/>
            <a:r>
              <a:rPr lang="sl-SI" b="1"/>
              <a:t>Italy </a:t>
            </a:r>
          </a:p>
          <a:p>
            <a:pPr marL="228600" indent="-228600"/>
            <a:r>
              <a:rPr lang="sl-SI" b="1"/>
              <a:t>Switzerland </a:t>
            </a:r>
          </a:p>
          <a:p>
            <a:pPr marL="228600" indent="-228600"/>
            <a:r>
              <a:rPr lang="sl-SI" b="1"/>
              <a:t>France </a:t>
            </a:r>
          </a:p>
          <a:p>
            <a:pPr marL="228600" indent="-228600"/>
            <a:r>
              <a:rPr lang="sl-SI" b="1"/>
              <a:t>New Zealand </a:t>
            </a:r>
          </a:p>
          <a:p>
            <a:pPr marL="228600" indent="-228600"/>
            <a:r>
              <a:rPr lang="sl-SI" b="1"/>
              <a:t>United Kingdom </a:t>
            </a:r>
          </a:p>
          <a:p>
            <a:pPr marL="228600" indent="-228600"/>
            <a:r>
              <a:rPr lang="sl-SI" b="1"/>
              <a:t>Japan </a:t>
            </a:r>
          </a:p>
          <a:p>
            <a:pPr marL="228600" indent="-228600"/>
            <a:r>
              <a:rPr lang="sl-SI" b="1"/>
              <a:t>Sweden </a:t>
            </a:r>
            <a:endParaRPr lang="sl-SI"/>
          </a:p>
          <a:p>
            <a:pPr marL="228600" indent="-228600"/>
            <a:endParaRPr lang="sl-SI"/>
          </a:p>
        </p:txBody>
      </p:sp>
    </p:spTree>
    <p:extLst>
      <p:ext uri="{BB962C8B-B14F-4D97-AF65-F5344CB8AC3E}">
        <p14:creationId xmlns:p14="http://schemas.microsoft.com/office/powerpoint/2010/main" val="240746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Več o tem v priloženem gradivu RAZVOJ BLAGOVNE ZNAMKE: POPIS ORODIJ ZA RAZVOJ BLAGOVNE ZNAMKE (</a:t>
            </a:r>
            <a:r>
              <a:rPr lang="sl-SI" dirty="0" err="1" smtClean="0"/>
              <a:t>Gomezelj</a:t>
            </a:r>
            <a:r>
              <a:rPr lang="sl-SI" dirty="0" smtClean="0"/>
              <a:t> Omerzel in Bratkovič Kregar, 2018). </a:t>
            </a:r>
          </a:p>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Izvajalec</a:t>
            </a:r>
            <a:r>
              <a:rPr lang="sl-SI" baseline="0" dirty="0" smtClean="0"/>
              <a:t> naj poudari, da smo si za orodje izbrali </a:t>
            </a:r>
            <a:r>
              <a:rPr lang="sl-SI" baseline="0" dirty="0" err="1" smtClean="0"/>
              <a:t>SBFunnel</a:t>
            </a:r>
            <a:r>
              <a:rPr lang="sl-SI" baseline="0" dirty="0" smtClean="0"/>
              <a:t>, ki ga bodo udeleženci tekom delavnice podrobno spoznali. Več o tem v knjigi </a:t>
            </a:r>
            <a:r>
              <a:rPr lang="sl-SI" baseline="0" dirty="0" err="1" smtClean="0"/>
              <a:t>Startup</a:t>
            </a:r>
            <a:r>
              <a:rPr lang="sl-SI" baseline="0" dirty="0" smtClean="0"/>
              <a:t> </a:t>
            </a:r>
            <a:r>
              <a:rPr lang="sl-SI" baseline="0" dirty="0" err="1" smtClean="0"/>
              <a:t>Branding</a:t>
            </a:r>
            <a:r>
              <a:rPr lang="sl-SI" baseline="0" dirty="0" smtClean="0"/>
              <a:t> </a:t>
            </a:r>
            <a:r>
              <a:rPr lang="sl-SI" baseline="0" dirty="0" err="1" smtClean="0"/>
              <a:t>Funnel</a:t>
            </a:r>
            <a:r>
              <a:rPr lang="sl-SI" baseline="0" dirty="0" smtClean="0"/>
              <a:t> (K. </a:t>
            </a:r>
            <a:r>
              <a:rPr lang="sl-SI" baseline="0" dirty="0" err="1" smtClean="0"/>
              <a:t>Ruzzier</a:t>
            </a:r>
            <a:r>
              <a:rPr lang="sl-SI" baseline="0" dirty="0" smtClean="0"/>
              <a:t> in </a:t>
            </a:r>
            <a:r>
              <a:rPr lang="sl-SI" baseline="0" dirty="0" err="1" smtClean="0"/>
              <a:t>Ruzzier</a:t>
            </a:r>
            <a:r>
              <a:rPr lang="sl-SI" baseline="0" dirty="0" smtClean="0"/>
              <a:t>, 2015).</a:t>
            </a:r>
            <a:endParaRPr lang="sl-SI" dirty="0" smtClean="0"/>
          </a:p>
          <a:p>
            <a:endParaRPr lang="sl-SI" dirty="0" smtClean="0"/>
          </a:p>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15</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Izvajalec udeležencem razdeli delovne liste za vajo 1. Udeleženci naj v parih ali skupini razmislijo</a:t>
            </a:r>
            <a:r>
              <a:rPr lang="sl-SI" baseline="0" dirty="0" smtClean="0"/>
              <a:t> o zastavljenih vprašanjih. </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16</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Diskusija naj traja 15 minut.</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27</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28</a:t>
            </a:fld>
            <a:endParaRPr lang="sl-SI"/>
          </a:p>
        </p:txBody>
      </p:sp>
    </p:spTree>
    <p:extLst>
      <p:ext uri="{BB962C8B-B14F-4D97-AF65-F5344CB8AC3E}">
        <p14:creationId xmlns:p14="http://schemas.microsoft.com/office/powerpoint/2010/main" val="235896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Izvajalec naj predstavi sliko: </a:t>
            </a:r>
            <a:r>
              <a:rPr lang="sl-SI" dirty="0" err="1" smtClean="0"/>
              <a:t>dvo</a:t>
            </a:r>
            <a:r>
              <a:rPr lang="sl-SI" dirty="0" smtClean="0"/>
              <a:t> dimenzionaln</a:t>
            </a:r>
            <a:r>
              <a:rPr lang="sl-SI" baseline="0" dirty="0" smtClean="0"/>
              <a:t>i pogled na BZ, dinamičnost procesa razvoja BZ itd.</a:t>
            </a:r>
            <a:endParaRPr lang="sl-SI" dirty="0" smtClean="0"/>
          </a:p>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30</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Izvajalec naj se z udeleženci pomeni o zastavljenih</a:t>
            </a:r>
            <a:r>
              <a:rPr lang="sl-SI" baseline="0" dirty="0" smtClean="0"/>
              <a:t> vprašanjih (cca. 5 min).</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31</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Na sliki je prerez lijaka.</a:t>
            </a:r>
            <a:r>
              <a:rPr lang="sl-SI" baseline="0" dirty="0" smtClean="0"/>
              <a:t> </a:t>
            </a:r>
            <a:r>
              <a:rPr lang="sl-SI" dirty="0" smtClean="0"/>
              <a:t>Izvajalec na</a:t>
            </a:r>
            <a:r>
              <a:rPr lang="sl-SI" baseline="0" dirty="0" smtClean="0"/>
              <a:t> kratko predstavi gradnike modela razvijanja  BZ.</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32</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Izvajalec naj se z udeleženci pomeni o zastavljenih</a:t>
            </a:r>
            <a:r>
              <a:rPr lang="sl-SI" baseline="0" dirty="0" smtClean="0"/>
              <a:t> vprašanjih.</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33</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 nadaljevanju izvajalec vse </a:t>
            </a:r>
            <a:r>
              <a:rPr lang="sl-SI" baseline="0" dirty="0" smtClean="0"/>
              <a:t>gradnike podrobneje predstavi. Še pred razvojem BZ je treba imeti oblikovano vizijo podjetja (zato je to gradnik 0), potem sledijo (pred)analize industrije, v katero bo podjetje vstopilo, konkurentov, porabnikov in lastne analize (prednosti in slabosti podjetja, podjetniški tim, znanje in izkušnje, viri, obstoječe mreže, zaposleni itn.). Šele potem sledi faza razvoja blagovne znamke (oblikovanje zgodbe in vizualnih elementov), ki se nadaljuje z uvajanjem BZ (notranji </a:t>
            </a:r>
            <a:r>
              <a:rPr lang="sl-SI" baseline="0" dirty="0" err="1" smtClean="0"/>
              <a:t>branding</a:t>
            </a:r>
            <a:r>
              <a:rPr lang="sl-SI" baseline="0" dirty="0" smtClean="0"/>
              <a:t>, komunikacija in tržne poti). Zadnja faza zajema preverjanje in ocenjevanje BZ (premoženje BZ). Tukaj mora izvajalec dobro predstaviti koncept lijaka in dinamičnost procesa. Po zadnji fazi se namreč ponovno vrnemo k gradniku 0 – vizija. </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34</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8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 nadaljevanju izvajalec vse </a:t>
            </a:r>
            <a:r>
              <a:rPr lang="sl-SI" baseline="0" dirty="0" smtClean="0"/>
              <a:t>gradnike podrobneje predstavi. Še pred razvojem BZ je treba imeti oblikovano vizijo podjetja (zato je to gradnik 0), potem sledijo (pred)analize industrije, v katero bo podjetje vstopilo, konkurentov, porabnikov in lastne analize (prednosti in slabosti podjetja, podjetniški tim, znanje in izkušnje, viri, obstoječe mreže, zaposleni itn.). Šele potem sledi faza razvoja blagovne znamke (oblikovanje zgodbe in vizualnih elementov), ki se nadaljuje z uvajanjem BZ (notranji </a:t>
            </a:r>
            <a:r>
              <a:rPr lang="sl-SI" baseline="0" dirty="0" err="1" smtClean="0"/>
              <a:t>branding</a:t>
            </a:r>
            <a:r>
              <a:rPr lang="sl-SI" baseline="0" dirty="0" smtClean="0"/>
              <a:t>, komunikacija in tržne poti). Zadnja faza zajema preverjanje in ocenjevanje BZ (premoženje BZ). Tukaj mora izvajalec dobro predstaviti koncept lijaka in dinamičnost procesa. Po zadnji fazi se namreč ponovno vrnemo k gradniku 0 – vizija. </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35</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 nadaljevanju izvajalec vse </a:t>
            </a:r>
            <a:r>
              <a:rPr lang="sl-SI" baseline="0" dirty="0" smtClean="0"/>
              <a:t>gradnike podrobneje predstavi. Še pred razvojem BZ je treba imeti oblikovano vizijo podjetja (zato je to gradnik 0), potem sledijo (pred)analize industrije, v katero bo podjetje vstopilo, konkurentov, porabnikov in lastne analize (prednosti in slabosti podjetja, podjetniški tim, znanje in izkušnje, viri, obstoječe mreže, zaposleni itn.). Šele potem sledi faza razvoja blagovne znamke (oblikovanje zgodbe in vizualnih elementov), ki se nadaljuje z uvajanjem BZ (notranji </a:t>
            </a:r>
            <a:r>
              <a:rPr lang="sl-SI" baseline="0" dirty="0" err="1" smtClean="0"/>
              <a:t>branding</a:t>
            </a:r>
            <a:r>
              <a:rPr lang="sl-SI" baseline="0" dirty="0" smtClean="0"/>
              <a:t>, komunikacija in tržne poti). Zadnja faza zajema preverjanje in ocenjevanje BZ (premoženje BZ). Tukaj mora izvajalec dobro predstaviti koncept lijaka in dinamičnost procesa. Po zadnji fazi se namreč ponovno vrnemo k </a:t>
            </a:r>
            <a:r>
              <a:rPr lang="sl-SI" baseline="0" dirty="0" err="1" smtClean="0"/>
              <a:t>gradn</a:t>
            </a:r>
            <a:endParaRPr lang="sl-SI" baseline="0" dirty="0" smtClean="0"/>
          </a:p>
          <a:p>
            <a:r>
              <a:rPr lang="sl-SI" baseline="0" dirty="0" err="1" smtClean="0"/>
              <a:t>iku</a:t>
            </a:r>
            <a:r>
              <a:rPr lang="sl-SI" baseline="0" dirty="0" smtClean="0"/>
              <a:t> 0 – vizija. Izvajalec naj udeležence opozori na razliko med vizijo in poslanstvom. </a:t>
            </a:r>
          </a:p>
          <a:p>
            <a:r>
              <a:rPr lang="sl-SI" baseline="0" dirty="0" smtClean="0"/>
              <a:t>Spletne strani primerov:</a:t>
            </a:r>
          </a:p>
          <a:p>
            <a:r>
              <a:rPr lang="sl-SI" baseline="0" dirty="0" smtClean="0"/>
              <a:t>https://www.airbnb.com/</a:t>
            </a:r>
          </a:p>
          <a:p>
            <a:r>
              <a:rPr lang="sl-SI" baseline="0" dirty="0" smtClean="0"/>
              <a:t>https://www.apple.com/</a:t>
            </a:r>
          </a:p>
          <a:p>
            <a:r>
              <a:rPr lang="sl-SI" baseline="0" dirty="0" smtClean="0"/>
              <a:t>https://www.uber.design/case-studies/rebrand-2018</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36</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Izvajalec naj cca. 5. minut nameni kratki vaji in diskusiji. </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37</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Izvajalec naj cca. 5 minut nameni kratki vaji in diskusiji. </a:t>
            </a:r>
          </a:p>
          <a:p>
            <a:r>
              <a:rPr lang="sl-SI" baseline="0" dirty="0" smtClean="0"/>
              <a:t>Spletne strani primerov:</a:t>
            </a:r>
          </a:p>
          <a:p>
            <a:r>
              <a:rPr lang="sl-SI" baseline="0" dirty="0" smtClean="0"/>
              <a:t>https://www.zappos.com/</a:t>
            </a:r>
          </a:p>
          <a:p>
            <a:r>
              <a:rPr lang="sl-SI" baseline="0" dirty="0" smtClean="0"/>
              <a:t>https://outfit7.com/applications/</a:t>
            </a:r>
          </a:p>
          <a:p>
            <a:r>
              <a:rPr lang="sl-SI" baseline="0" dirty="0" smtClean="0"/>
              <a:t>https://www.celtra.com/</a:t>
            </a:r>
          </a:p>
          <a:p>
            <a:r>
              <a:rPr lang="sl-SI" baseline="0" dirty="0" smtClean="0"/>
              <a:t>https://www.ubereats.com/en-US/</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39</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Izvajalec naj cca. 3 minute nameni kratki vaji in diskusiji. </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40</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Izvajalec naj cca. 5 minut nameni kratki vaji in diskusiji. </a:t>
            </a:r>
          </a:p>
          <a:p>
            <a:r>
              <a:rPr lang="sl-SI" baseline="0" dirty="0" smtClean="0"/>
              <a:t>Spletne strani primerov:</a:t>
            </a:r>
          </a:p>
          <a:p>
            <a:r>
              <a:rPr lang="sl-SI" baseline="0" dirty="0" smtClean="0"/>
              <a:t>https://postmates.com/</a:t>
            </a:r>
          </a:p>
          <a:p>
            <a:r>
              <a:rPr lang="sl-SI" baseline="0" dirty="0" smtClean="0"/>
              <a:t>https://www.cabify.com/en</a:t>
            </a:r>
          </a:p>
          <a:p>
            <a:r>
              <a:rPr lang="sl-SI" baseline="0" dirty="0" smtClean="0"/>
              <a:t>https://www.nv-holders.com/</a:t>
            </a:r>
          </a:p>
          <a:p>
            <a:r>
              <a:rPr lang="sl-SI" baseline="0" dirty="0" smtClean="0"/>
              <a:t>https://www.kickstarter.com/projects/nvholders/nv-s-holder-will-keep-your-shirt-perfectly-tucked</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41</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Spletne strani primerov:</a:t>
            </a:r>
          </a:p>
          <a:p>
            <a:r>
              <a:rPr lang="sl-SI" baseline="0" dirty="0" smtClean="0"/>
              <a:t>https://www.uber.design/case-studies/rebrand-2018</a:t>
            </a:r>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https://www.cabify.com/en</a:t>
            </a:r>
          </a:p>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42</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Spletne strani primerov:</a:t>
            </a:r>
          </a:p>
          <a:p>
            <a:r>
              <a:rPr lang="sl-SI" baseline="0" dirty="0" smtClean="0"/>
              <a:t>https://webshop.bellabeat.com/</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43</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Izvajalec naj cca. 3 minute nameni kratki vaji in diskusiji. </a:t>
            </a:r>
          </a:p>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44</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značba mesta stranske slike 1"/>
          <p:cNvSpPr>
            <a:spLocks noGrp="1" noRot="1" noChangeAspect="1"/>
          </p:cNvSpPr>
          <p:nvPr>
            <p:ph type="sldImg"/>
          </p:nvPr>
        </p:nvSpPr>
        <p:spPr>
          <a:ln/>
        </p:spPr>
      </p:sp>
      <p:sp>
        <p:nvSpPr>
          <p:cNvPr id="30722" name="Označba mesta opomb 2"/>
          <p:cNvSpPr>
            <a:spLocks noGrp="1"/>
          </p:cNvSpPr>
          <p:nvPr>
            <p:ph type="body" idx="1"/>
          </p:nvPr>
        </p:nvSpPr>
        <p:spPr>
          <a:noFill/>
          <a:ln w="9525"/>
        </p:spPr>
        <p:txBody>
          <a:bodyPr/>
          <a:lstStyle/>
          <a:p>
            <a:endParaRPr lang="sl-SI" smtClean="0"/>
          </a:p>
        </p:txBody>
      </p:sp>
    </p:spTree>
    <p:extLst>
      <p:ext uri="{BB962C8B-B14F-4D97-AF65-F5344CB8AC3E}">
        <p14:creationId xmlns:p14="http://schemas.microsoft.com/office/powerpoint/2010/main" val="365007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Tu</a:t>
            </a:r>
            <a:r>
              <a:rPr lang="sl-SI" baseline="0" dirty="0" smtClean="0"/>
              <a:t> se predstavi izvajalec in na kratko tudi vsi udeleženci (od kod prihajajo, področje dela, podjetje). Za sklop naj traja 5-8 minut, odvisno od števila udeležencev. </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4</a:t>
            </a:fld>
            <a:endParaRPr lang="sl-SI"/>
          </a:p>
        </p:txBody>
      </p:sp>
    </p:spTree>
    <p:extLst>
      <p:ext uri="{BB962C8B-B14F-4D97-AF65-F5344CB8AC3E}">
        <p14:creationId xmlns:p14="http://schemas.microsoft.com/office/powerpoint/2010/main" val="2358967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Spletne strani primerov:</a:t>
            </a:r>
          </a:p>
          <a:p>
            <a:r>
              <a:rPr lang="it-IT" dirty="0" smtClean="0"/>
              <a:t>https://www.goat-story.com/</a:t>
            </a:r>
          </a:p>
          <a:p>
            <a:endParaRPr lang="it-IT" dirty="0"/>
          </a:p>
        </p:txBody>
      </p:sp>
      <p:sp>
        <p:nvSpPr>
          <p:cNvPr id="4" name="Označba mesta številke diapozitiva 3"/>
          <p:cNvSpPr>
            <a:spLocks noGrp="1"/>
          </p:cNvSpPr>
          <p:nvPr>
            <p:ph type="sldNum" sz="quarter" idx="10"/>
          </p:nvPr>
        </p:nvSpPr>
        <p:spPr/>
        <p:txBody>
          <a:bodyPr/>
          <a:lstStyle/>
          <a:p>
            <a:fld id="{F03C477A-1947-43D6-9D16-6A303B02EA24}" type="slidenum">
              <a:rPr lang="sl-SI" smtClean="0"/>
              <a:pPr/>
              <a:t>46</a:t>
            </a:fld>
            <a:endParaRPr lang="sl-SI"/>
          </a:p>
        </p:txBody>
      </p:sp>
    </p:spTree>
    <p:extLst>
      <p:ext uri="{BB962C8B-B14F-4D97-AF65-F5344CB8AC3E}">
        <p14:creationId xmlns:p14="http://schemas.microsoft.com/office/powerpoint/2010/main" val="1506562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l-SI" dirty="0" smtClean="0"/>
              <a:t>http://www.youtube.com/watch?v=GdJT5hjRSR4; THE</a:t>
            </a:r>
            <a:r>
              <a:rPr lang="sl-SI" baseline="0" dirty="0" smtClean="0"/>
              <a:t> POWER OF A GOOD STORY</a:t>
            </a:r>
            <a:endParaRPr lang="sl-SI" dirty="0" smtClean="0"/>
          </a:p>
          <a:p>
            <a:endParaRPr lang="sl-SI" dirty="0" smtClean="0"/>
          </a:p>
        </p:txBody>
      </p:sp>
    </p:spTree>
    <p:extLst>
      <p:ext uri="{BB962C8B-B14F-4D97-AF65-F5344CB8AC3E}">
        <p14:creationId xmlns:p14="http://schemas.microsoft.com/office/powerpoint/2010/main" val="608582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Spletne strani primerov:</a:t>
            </a:r>
          </a:p>
          <a:p>
            <a:r>
              <a:rPr lang="sl-SI" baseline="0" dirty="0" smtClean="0"/>
              <a:t>https://coolest.com/</a:t>
            </a:r>
          </a:p>
          <a:p>
            <a:r>
              <a:rPr lang="sl-SI" baseline="0" dirty="0" smtClean="0"/>
              <a:t>https://www.kickstarter.com/projects/ryangrepper/coolest-cooler-21st-century-cooler-thats-actually</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48</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Spletne strani primerov:</a:t>
            </a:r>
          </a:p>
          <a:p>
            <a:r>
              <a:rPr lang="sl-SI" baseline="0" dirty="0" smtClean="0"/>
              <a:t>https://www.lego.com/en-us</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49</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Spletne strani primerov:</a:t>
            </a:r>
          </a:p>
          <a:p>
            <a:r>
              <a:rPr lang="sl-SI" baseline="0" dirty="0" smtClean="0"/>
              <a:t>http://www.virginrecords.com/</a:t>
            </a:r>
          </a:p>
          <a:p>
            <a:r>
              <a:rPr lang="sl-SI" baseline="0" dirty="0" smtClean="0"/>
              <a:t>https://www.tesla.com/</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50</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Spletne strani primerov:</a:t>
            </a:r>
          </a:p>
          <a:p>
            <a:r>
              <a:rPr lang="sl-SI" baseline="0" dirty="0" smtClean="0"/>
              <a:t>https://www.semaforum.si/</a:t>
            </a:r>
          </a:p>
          <a:p>
            <a:r>
              <a:rPr lang="sl-SI" baseline="0" dirty="0" smtClean="0"/>
              <a:t>https://www.amazon.com/</a:t>
            </a:r>
          </a:p>
          <a:p>
            <a:r>
              <a:rPr lang="sl-SI" baseline="0" dirty="0" smtClean="0"/>
              <a:t>https://www.aboutamazon.com/</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51</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Diskusija naj traja 15 minut.</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52</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53</a:t>
            </a:fld>
            <a:endParaRPr lang="sl-SI"/>
          </a:p>
        </p:txBody>
      </p:sp>
    </p:spTree>
    <p:extLst>
      <p:ext uri="{BB962C8B-B14F-4D97-AF65-F5344CB8AC3E}">
        <p14:creationId xmlns:p14="http://schemas.microsoft.com/office/powerpoint/2010/main" val="2358967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55</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56</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Delavnica obsega</a:t>
            </a:r>
            <a:r>
              <a:rPr lang="sl-SI" baseline="0" dirty="0" smtClean="0"/>
              <a:t> tri sklope. Predlagamo, da vsak sklop zajema cca. 15 min predavanja, 15 min vaje in 15 min diskusije. </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5</a:t>
            </a:fld>
            <a:endParaRPr lang="sl-SI"/>
          </a:p>
        </p:txBody>
      </p:sp>
    </p:spTree>
    <p:extLst>
      <p:ext uri="{BB962C8B-B14F-4D97-AF65-F5344CB8AC3E}">
        <p14:creationId xmlns:p14="http://schemas.microsoft.com/office/powerpoint/2010/main" val="2358967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Na zgornji prosojnici so vizualni</a:t>
            </a:r>
            <a:r>
              <a:rPr lang="sl-SI" baseline="0" dirty="0" smtClean="0"/>
              <a:t> elementi le našteti in na kratko pojasnjeni. Izvajalec naj sam presodi, če želi o tem povedati kaj več (vključno s primeru; odvisno od ciljne skupine).</a:t>
            </a:r>
          </a:p>
          <a:p>
            <a:r>
              <a:rPr lang="sl-SI" baseline="0" dirty="0" smtClean="0"/>
              <a:t>Primeri sloganov:</a:t>
            </a:r>
          </a:p>
          <a:p>
            <a:pPr marL="171450" indent="-171450">
              <a:buFontTx/>
              <a:buChar char="-"/>
            </a:pPr>
            <a:r>
              <a:rPr lang="sl-SI" baseline="0" dirty="0" smtClean="0"/>
              <a:t>Just do it!</a:t>
            </a:r>
          </a:p>
          <a:p>
            <a:pPr marL="171450" indent="-171450">
              <a:buFontTx/>
              <a:buChar char="-"/>
            </a:pPr>
            <a:r>
              <a:rPr lang="sl-SI" baseline="0" dirty="0" err="1" smtClean="0"/>
              <a:t>Think</a:t>
            </a:r>
            <a:r>
              <a:rPr lang="sl-SI" baseline="0" dirty="0" smtClean="0"/>
              <a:t> </a:t>
            </a:r>
            <a:r>
              <a:rPr lang="sl-SI" baseline="0" dirty="0" err="1" smtClean="0"/>
              <a:t>different</a:t>
            </a:r>
            <a:endParaRPr lang="sl-SI" baseline="0" dirty="0" smtClean="0"/>
          </a:p>
          <a:p>
            <a:pPr marL="171450" indent="-171450">
              <a:buFontTx/>
              <a:buChar char="-"/>
            </a:pPr>
            <a:r>
              <a:rPr lang="sl-SI" baseline="0" dirty="0" err="1" smtClean="0"/>
              <a:t>I‘m</a:t>
            </a:r>
            <a:r>
              <a:rPr lang="sl-SI" baseline="0" dirty="0" smtClean="0"/>
              <a:t> </a:t>
            </a:r>
            <a:r>
              <a:rPr lang="sl-SI" baseline="0" dirty="0" err="1" smtClean="0"/>
              <a:t>loving</a:t>
            </a:r>
            <a:r>
              <a:rPr lang="sl-SI" baseline="0" dirty="0" smtClean="0"/>
              <a:t>‘ it</a:t>
            </a:r>
          </a:p>
          <a:p>
            <a:pPr marL="171450" indent="-171450">
              <a:buFontTx/>
              <a:buChar char="-"/>
            </a:pPr>
            <a:r>
              <a:rPr lang="sl-SI" baseline="0" dirty="0" smtClean="0"/>
              <a:t>Dobra stran kruha</a:t>
            </a:r>
          </a:p>
          <a:p>
            <a:pPr marL="171450" indent="-171450">
              <a:buFontTx/>
              <a:buChar char="-"/>
            </a:pPr>
            <a:r>
              <a:rPr lang="sl-SI" baseline="0" dirty="0" smtClean="0"/>
              <a:t>V sodelovanju z naravo</a:t>
            </a:r>
          </a:p>
          <a:p>
            <a:pPr marL="171450" indent="-171450">
              <a:buFontTx/>
              <a:buChar char="-"/>
            </a:pPr>
            <a:r>
              <a:rPr lang="sl-SI" baseline="0" dirty="0" smtClean="0"/>
              <a:t>I </a:t>
            </a:r>
            <a:r>
              <a:rPr lang="sl-SI" baseline="0" dirty="0" err="1" smtClean="0"/>
              <a:t>feel</a:t>
            </a:r>
            <a:r>
              <a:rPr lang="sl-SI" baseline="0" dirty="0" smtClean="0"/>
              <a:t> </a:t>
            </a:r>
            <a:r>
              <a:rPr lang="sl-SI" baseline="0" dirty="0" err="1" smtClean="0"/>
              <a:t>Slovenia</a:t>
            </a:r>
            <a:endParaRPr lang="sl-SI" baseline="0" dirty="0" smtClean="0"/>
          </a:p>
          <a:p>
            <a:pPr marL="0" indent="0">
              <a:buFontTx/>
              <a:buNone/>
            </a:pPr>
            <a:endParaRPr lang="sl-SI" baseline="0" dirty="0" smtClean="0"/>
          </a:p>
          <a:p>
            <a:pPr marL="0" indent="0">
              <a:buFontTx/>
              <a:buNone/>
            </a:pPr>
            <a:r>
              <a:rPr lang="sl-SI" baseline="0" dirty="0" smtClean="0"/>
              <a:t>Spletne strani primerov:</a:t>
            </a:r>
          </a:p>
          <a:p>
            <a:pPr marL="0" indent="0">
              <a:buFontTx/>
              <a:buNone/>
            </a:pPr>
            <a:r>
              <a:rPr lang="sl-SI" baseline="0" dirty="0" smtClean="0"/>
              <a:t>https://www.carlock.co/si/</a:t>
            </a:r>
          </a:p>
          <a:p>
            <a:pPr marL="0" indent="0">
              <a:buFontTx/>
              <a:buNone/>
            </a:pPr>
            <a:r>
              <a:rPr lang="sl-SI" baseline="0" dirty="0" smtClean="0"/>
              <a:t>https://www.slovenia.info/sl</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57</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smtClean="0"/>
              <a:t>Spletne strani primerov:</a:t>
            </a:r>
          </a:p>
          <a:p>
            <a:r>
              <a:rPr lang="sl-SI" baseline="0" dirty="0" smtClean="0"/>
              <a:t>https://www.apple.com/</a:t>
            </a:r>
          </a:p>
        </p:txBody>
      </p:sp>
      <p:sp>
        <p:nvSpPr>
          <p:cNvPr id="4" name="Ograda številke diapozitiva 3"/>
          <p:cNvSpPr>
            <a:spLocks noGrp="1"/>
          </p:cNvSpPr>
          <p:nvPr>
            <p:ph type="sldNum" sz="quarter" idx="10"/>
          </p:nvPr>
        </p:nvSpPr>
        <p:spPr/>
        <p:txBody>
          <a:bodyPr/>
          <a:lstStyle/>
          <a:p>
            <a:fld id="{F03C477A-1947-43D6-9D16-6A303B02EA24}" type="slidenum">
              <a:rPr lang="sl-SI" smtClean="0"/>
              <a:pPr/>
              <a:t>59</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60</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61</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62</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63</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64</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65</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baseline="0" dirty="0" smtClean="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67</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Diskusija naj traja 15 minut.</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69</a:t>
            </a:fld>
            <a:endParaRPr lang="sl-SI"/>
          </a:p>
        </p:txBody>
      </p:sp>
    </p:spTree>
    <p:extLst>
      <p:ext uri="{BB962C8B-B14F-4D97-AF65-F5344CB8AC3E}">
        <p14:creationId xmlns:p14="http://schemas.microsoft.com/office/powerpoint/2010/main" val="176237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7</a:t>
            </a:fld>
            <a:endParaRPr lang="sl-SI"/>
          </a:p>
        </p:txBody>
      </p:sp>
    </p:spTree>
    <p:extLst>
      <p:ext uri="{BB962C8B-B14F-4D97-AF65-F5344CB8AC3E}">
        <p14:creationId xmlns:p14="http://schemas.microsoft.com/office/powerpoint/2010/main" val="2358967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70</a:t>
            </a:fld>
            <a:endParaRPr lang="sl-SI"/>
          </a:p>
        </p:txBody>
      </p:sp>
    </p:spTree>
    <p:extLst>
      <p:ext uri="{BB962C8B-B14F-4D97-AF65-F5344CB8AC3E}">
        <p14:creationId xmlns:p14="http://schemas.microsoft.com/office/powerpoint/2010/main" val="2358967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90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Več</a:t>
            </a:r>
            <a:r>
              <a:rPr lang="sl-SI" baseline="0" dirty="0" smtClean="0"/>
              <a:t> o tem v priloženem gradivu RAZVOJ BLAGOVNE ZNAMKE: POPIS ORODIJ ZA RAZVOJ BLAGOVNE ZNAMKE (</a:t>
            </a:r>
            <a:r>
              <a:rPr lang="sl-SI" baseline="0" dirty="0" err="1" smtClean="0"/>
              <a:t>Gomezelj</a:t>
            </a:r>
            <a:r>
              <a:rPr lang="sl-SI" baseline="0" dirty="0" smtClean="0"/>
              <a:t> Omerzel in Bratkovič Kregar, 2018). </a:t>
            </a:r>
          </a:p>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8</a:t>
            </a:fld>
            <a:endParaRPr lang="sl-SI"/>
          </a:p>
        </p:txBody>
      </p:sp>
    </p:spTree>
    <p:extLst>
      <p:ext uri="{BB962C8B-B14F-4D97-AF65-F5344CB8AC3E}">
        <p14:creationId xmlns:p14="http://schemas.microsoft.com/office/powerpoint/2010/main" val="352854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Več</a:t>
            </a:r>
            <a:r>
              <a:rPr lang="sl-SI" baseline="0" dirty="0" smtClean="0"/>
              <a:t> o tem v priloženem gradivu RAZVOJ BLAGOVNE ZNAMKE: POPIS ORODIJ ZA RAZVOJ BLAGOVNE ZNAMKE (</a:t>
            </a:r>
            <a:r>
              <a:rPr lang="sl-SI" baseline="0" dirty="0" err="1" smtClean="0"/>
              <a:t>Gomezelj</a:t>
            </a:r>
            <a:r>
              <a:rPr lang="sl-SI" baseline="0" dirty="0" smtClean="0"/>
              <a:t> Omerzel in Bratkovič Kregar, 2018). </a:t>
            </a:r>
          </a:p>
          <a:p>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9</a:t>
            </a:fld>
            <a:endParaRPr lang="sl-SI"/>
          </a:p>
        </p:txBody>
      </p:sp>
    </p:spTree>
    <p:extLst>
      <p:ext uri="{BB962C8B-B14F-4D97-AF65-F5344CB8AC3E}">
        <p14:creationId xmlns:p14="http://schemas.microsoft.com/office/powerpoint/2010/main" val="352854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Izvajalec naj udeležence povpraša,</a:t>
            </a:r>
            <a:r>
              <a:rPr lang="sl-SI" baseline="0" dirty="0" smtClean="0"/>
              <a:t> če se sami zavedajo, kakšnih svojih napak, ki so jih v zvezi z razvojem blagovne znamke naredili v lastnem podjetju. V nadaljevanju predstavi najpogostejše napake pri razvoju blagovnih znamk.</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10</a:t>
            </a:fld>
            <a:endParaRPr lang="sl-SI"/>
          </a:p>
        </p:txBody>
      </p:sp>
    </p:spTree>
    <p:extLst>
      <p:ext uri="{BB962C8B-B14F-4D97-AF65-F5344CB8AC3E}">
        <p14:creationId xmlns:p14="http://schemas.microsoft.com/office/powerpoint/2010/main" val="292525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Izvajalec naj najprej vpraša za mnenje</a:t>
            </a:r>
            <a:r>
              <a:rPr lang="sl-SI" baseline="0" dirty="0" smtClean="0"/>
              <a:t> udeležencev (glej alinejo 1), potem pa </a:t>
            </a:r>
            <a:r>
              <a:rPr lang="sl-SI" dirty="0" smtClean="0"/>
              <a:t>pokaže</a:t>
            </a:r>
            <a:r>
              <a:rPr lang="sl-SI" baseline="0" dirty="0" smtClean="0"/>
              <a:t> </a:t>
            </a:r>
            <a:r>
              <a:rPr lang="sl-SI" dirty="0" smtClean="0"/>
              <a:t>spletno stran s 100</a:t>
            </a:r>
            <a:r>
              <a:rPr lang="sl-SI" baseline="0" dirty="0" smtClean="0"/>
              <a:t> najpomembnejšimi BZ na svetu.</a:t>
            </a:r>
            <a:endParaRPr lang="sl-SI" dirty="0"/>
          </a:p>
        </p:txBody>
      </p:sp>
      <p:sp>
        <p:nvSpPr>
          <p:cNvPr id="4" name="Ograda številke diapozitiva 3"/>
          <p:cNvSpPr>
            <a:spLocks noGrp="1"/>
          </p:cNvSpPr>
          <p:nvPr>
            <p:ph type="sldNum" sz="quarter" idx="10"/>
          </p:nvPr>
        </p:nvSpPr>
        <p:spPr/>
        <p:txBody>
          <a:bodyPr/>
          <a:lstStyle/>
          <a:p>
            <a:fld id="{F03C477A-1947-43D6-9D16-6A303B02EA24}" type="slidenum">
              <a:rPr lang="sl-SI" smtClean="0"/>
              <a:pPr/>
              <a:t>11</a:t>
            </a:fld>
            <a:endParaRPr lang="sl-SI"/>
          </a:p>
        </p:txBody>
      </p:sp>
    </p:spTree>
    <p:extLst>
      <p:ext uri="{BB962C8B-B14F-4D97-AF65-F5344CB8AC3E}">
        <p14:creationId xmlns:p14="http://schemas.microsoft.com/office/powerpoint/2010/main" val="156484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07F89303-2429-4FE3-AD09-3BD540D738BC}" type="datetimeFigureOut">
              <a:rPr lang="sl-SI" smtClean="0"/>
              <a:pPr/>
              <a:t>1.10.2020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99AE40-E966-4F0E-94BF-A1266CCB87D8}" type="slidenum">
              <a:rPr lang="sl-SI" smtClean="0"/>
              <a:pPr/>
              <a:t>‹#›</a:t>
            </a:fld>
            <a:endParaRPr lang="sl-SI"/>
          </a:p>
        </p:txBody>
      </p:sp>
      <p:pic>
        <p:nvPicPr>
          <p:cNvPr id="7" name="Shape 150"/>
          <p:cNvPicPr preferRelativeResize="0"/>
          <p:nvPr userDrawn="1"/>
        </p:nvPicPr>
        <p:blipFill rotWithShape="1">
          <a:blip r:embed="rId2" cstate="print">
            <a:alphaModFix/>
          </a:blip>
          <a:srcRect/>
          <a:stretch/>
        </p:blipFill>
        <p:spPr>
          <a:xfrm>
            <a:off x="467544" y="647835"/>
            <a:ext cx="2098536" cy="455427"/>
          </a:xfrm>
          <a:prstGeom prst="rect">
            <a:avLst/>
          </a:prstGeom>
          <a:noFill/>
          <a:ln>
            <a:noFill/>
          </a:ln>
        </p:spPr>
      </p:pic>
    </p:spTree>
    <p:extLst>
      <p:ext uri="{BB962C8B-B14F-4D97-AF65-F5344CB8AC3E}">
        <p14:creationId xmlns:p14="http://schemas.microsoft.com/office/powerpoint/2010/main" val="617234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7F89303-2429-4FE3-AD09-3BD540D738BC}" type="datetimeFigureOut">
              <a:rPr lang="sl-SI" smtClean="0"/>
              <a:pPr/>
              <a:t>1.10.2020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253637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7F89303-2429-4FE3-AD09-3BD540D738BC}" type="datetimeFigureOut">
              <a:rPr lang="sl-SI" smtClean="0"/>
              <a:pPr/>
              <a:t>1.10.2020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91258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39743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037278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98999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95218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31553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84268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051038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0174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7F89303-2429-4FE3-AD09-3BD540D738BC}" type="datetimeFigureOut">
              <a:rPr lang="sl-SI" smtClean="0"/>
              <a:pPr/>
              <a:t>1.10.2020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140772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9996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826828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96463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07F89303-2429-4FE3-AD09-3BD540D738BC}" type="datetimeFigureOut">
              <a:rPr lang="sl-SI" smtClean="0"/>
              <a:pPr/>
              <a:t>1.10.2020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176765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7F89303-2429-4FE3-AD09-3BD540D738BC}" type="datetimeFigureOut">
              <a:rPr lang="sl-SI" smtClean="0"/>
              <a:pPr/>
              <a:t>1.10.2020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34131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07F89303-2429-4FE3-AD09-3BD540D738BC}" type="datetimeFigureOut">
              <a:rPr lang="sl-SI" smtClean="0"/>
              <a:pPr/>
              <a:t>1.10.2020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241826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07F89303-2429-4FE3-AD09-3BD540D738BC}" type="datetimeFigureOut">
              <a:rPr lang="sl-SI" smtClean="0"/>
              <a:pPr/>
              <a:t>1.10.2020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405339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7F89303-2429-4FE3-AD09-3BD540D738BC}" type="datetimeFigureOut">
              <a:rPr lang="sl-SI" smtClean="0"/>
              <a:pPr/>
              <a:t>1.10.2020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199373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07F89303-2429-4FE3-AD09-3BD540D738BC}" type="datetimeFigureOut">
              <a:rPr lang="sl-SI" smtClean="0"/>
              <a:pPr/>
              <a:t>1.10.2020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321225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07F89303-2429-4FE3-AD09-3BD540D738BC}" type="datetimeFigureOut">
              <a:rPr lang="sl-SI" smtClean="0"/>
              <a:pPr/>
              <a:t>1.10.2020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D99AE40-E966-4F0E-94BF-A1266CCB87D8}" type="slidenum">
              <a:rPr lang="sl-SI" smtClean="0"/>
              <a:pPr/>
              <a:t>‹#›</a:t>
            </a:fld>
            <a:endParaRPr lang="sl-SI"/>
          </a:p>
        </p:txBody>
      </p:sp>
    </p:spTree>
    <p:extLst>
      <p:ext uri="{BB962C8B-B14F-4D97-AF65-F5344CB8AC3E}">
        <p14:creationId xmlns:p14="http://schemas.microsoft.com/office/powerpoint/2010/main" val="2043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9303-2429-4FE3-AD09-3BD540D738BC}" type="datetimeFigureOut">
              <a:rPr lang="sl-SI" smtClean="0"/>
              <a:pPr/>
              <a:t>1.10.2020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9AE40-E966-4F0E-94BF-A1266CCB87D8}" type="slidenum">
              <a:rPr lang="sl-SI" smtClean="0"/>
              <a:pPr/>
              <a:t>‹#›</a:t>
            </a:fld>
            <a:endParaRPr lang="sl-SI"/>
          </a:p>
        </p:txBody>
      </p:sp>
    </p:spTree>
    <p:extLst>
      <p:ext uri="{BB962C8B-B14F-4D97-AF65-F5344CB8AC3E}">
        <p14:creationId xmlns:p14="http://schemas.microsoft.com/office/powerpoint/2010/main" val="294199401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Shape 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Shape 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1982051769"/>
      </p:ext>
    </p:extLst>
  </p:cSld>
  <p:clrMap bg1="lt1" tx1="dk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bes.com/powerful-brands/lis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youtube.com/watch?v=GdJT5hjRSR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cstate="print">
            <a:alphaModFix/>
          </a:blip>
          <a:srcRect/>
          <a:stretch/>
        </p:blipFill>
        <p:spPr>
          <a:xfrm>
            <a:off x="0" y="0"/>
            <a:ext cx="9144000" cy="6858000"/>
          </a:xfrm>
          <a:prstGeom prst="rect">
            <a:avLst/>
          </a:prstGeom>
          <a:noFill/>
          <a:ln>
            <a:noFill/>
          </a:ln>
        </p:spPr>
      </p:pic>
      <p:pic>
        <p:nvPicPr>
          <p:cNvPr id="85" name="Shape 85"/>
          <p:cNvPicPr preferRelativeResize="0"/>
          <p:nvPr/>
        </p:nvPicPr>
        <p:blipFill rotWithShape="1">
          <a:blip r:embed="rId4" cstate="print">
            <a:alphaModFix/>
          </a:blip>
          <a:srcRect/>
          <a:stretch/>
        </p:blipFill>
        <p:spPr>
          <a:xfrm>
            <a:off x="0" y="0"/>
            <a:ext cx="9144001" cy="6858000"/>
          </a:xfrm>
          <a:prstGeom prst="rect">
            <a:avLst/>
          </a:prstGeom>
          <a:noFill/>
          <a:ln>
            <a:noFill/>
          </a:ln>
        </p:spPr>
      </p:pic>
    </p:spTree>
    <p:extLst>
      <p:ext uri="{BB962C8B-B14F-4D97-AF65-F5344CB8AC3E}">
        <p14:creationId xmlns:p14="http://schemas.microsoft.com/office/powerpoint/2010/main" val="77477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319455" y="1628800"/>
            <a:ext cx="6768752" cy="1007291"/>
          </a:xfrm>
        </p:spPr>
        <p:txBody>
          <a:bodyPr>
            <a:normAutofit/>
          </a:bodyPr>
          <a:lstStyle/>
          <a:p>
            <a:r>
              <a:rPr lang="sl-SI" sz="3500" dirty="0" smtClean="0">
                <a:solidFill>
                  <a:schemeClr val="tx2">
                    <a:lumMod val="75000"/>
                  </a:schemeClr>
                </a:solidFill>
              </a:rPr>
              <a:t>Najpogostejše napake pri razvoju BZ</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693672" y="2564904"/>
            <a:ext cx="7982784" cy="36160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2500" dirty="0" smtClean="0">
                <a:solidFill>
                  <a:schemeClr val="tx2">
                    <a:lumMod val="75000"/>
                  </a:schemeClr>
                </a:solidFill>
              </a:rPr>
              <a:t>Napačno ali preozko razumevanje BZ (poudarjanje zgolj vizualnih elementov)</a:t>
            </a:r>
          </a:p>
          <a:p>
            <a:pPr marL="457200" indent="-457200" algn="l">
              <a:buFont typeface="Arial" panose="020B0604020202020204" pitchFamily="34" charset="0"/>
              <a:buChar char="•"/>
            </a:pPr>
            <a:r>
              <a:rPr lang="sl-SI" sz="2500" dirty="0" smtClean="0">
                <a:solidFill>
                  <a:schemeClr val="tx2">
                    <a:lumMod val="75000"/>
                  </a:schemeClr>
                </a:solidFill>
              </a:rPr>
              <a:t>Mišljenje, da kupcem pri nakupnem odločanju ni pomembna BZ, temveč zgolj uporabnost izdelka</a:t>
            </a:r>
          </a:p>
          <a:p>
            <a:pPr marL="457200" indent="-457200" algn="l">
              <a:buFont typeface="Arial" panose="020B0604020202020204" pitchFamily="34" charset="0"/>
              <a:buChar char="•"/>
            </a:pPr>
            <a:r>
              <a:rPr lang="sl-SI" sz="2500" dirty="0" smtClean="0">
                <a:solidFill>
                  <a:schemeClr val="tx2">
                    <a:lumMod val="75000"/>
                  </a:schemeClr>
                </a:solidFill>
              </a:rPr>
              <a:t>Pomanjkljiva diferenciacija BZ (večina podjetij stremi k najbolj všečnim vizualnim elementom)</a:t>
            </a:r>
          </a:p>
          <a:p>
            <a:pPr marL="457200" indent="-457200" algn="l">
              <a:buFont typeface="Arial" panose="020B0604020202020204" pitchFamily="34" charset="0"/>
              <a:buChar char="•"/>
            </a:pPr>
            <a:r>
              <a:rPr lang="sl-SI" sz="2500" dirty="0" smtClean="0">
                <a:solidFill>
                  <a:schemeClr val="tx2">
                    <a:lumMod val="75000"/>
                  </a:schemeClr>
                </a:solidFill>
              </a:rPr>
              <a:t>Prepričanje lastnikov, da za uspešno BZ  zadošča najeti dobrega </a:t>
            </a:r>
            <a:r>
              <a:rPr lang="sl-SI" sz="2500" dirty="0" err="1" smtClean="0">
                <a:solidFill>
                  <a:schemeClr val="tx2">
                    <a:lumMod val="75000"/>
                  </a:schemeClr>
                </a:solidFill>
              </a:rPr>
              <a:t>designerja</a:t>
            </a:r>
            <a:r>
              <a:rPr lang="sl-SI" sz="2500" dirty="0" smtClean="0">
                <a:solidFill>
                  <a:schemeClr val="tx2">
                    <a:lumMod val="75000"/>
                  </a:schemeClr>
                </a:solidFill>
              </a:rPr>
              <a:t> na trgu.</a:t>
            </a:r>
          </a:p>
          <a:p>
            <a:pPr marL="457200" indent="-457200" algn="l">
              <a:buFont typeface="Arial" panose="020B0604020202020204" pitchFamily="34" charset="0"/>
              <a:buChar char="•"/>
            </a:pPr>
            <a:endParaRPr lang="sl-SI" sz="2500" dirty="0">
              <a:solidFill>
                <a:schemeClr val="tx2">
                  <a:lumMod val="75000"/>
                </a:schemeClr>
              </a:solidFill>
            </a:endParaRPr>
          </a:p>
        </p:txBody>
      </p:sp>
    </p:spTree>
    <p:extLst>
      <p:ext uri="{BB962C8B-B14F-4D97-AF65-F5344CB8AC3E}">
        <p14:creationId xmlns:p14="http://schemas.microsoft.com/office/powerpoint/2010/main" val="1361493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172734" y="1700808"/>
            <a:ext cx="6768752" cy="1470025"/>
          </a:xfrm>
        </p:spPr>
        <p:txBody>
          <a:bodyPr>
            <a:normAutofit fontScale="90000"/>
          </a:bodyPr>
          <a:lstStyle/>
          <a:p>
            <a:r>
              <a:rPr lang="sl-SI" sz="3900" dirty="0" smtClean="0">
                <a:solidFill>
                  <a:schemeClr val="tx2">
                    <a:lumMod val="75000"/>
                  </a:schemeClr>
                </a:solidFill>
              </a:rPr>
              <a:t>100 najpomembnejših BZ na svetu</a:t>
            </a:r>
            <a:r>
              <a:rPr lang="sl-SI" sz="3500" dirty="0" smtClean="0">
                <a:solidFill>
                  <a:schemeClr val="tx2">
                    <a:lumMod val="75000"/>
                  </a:schemeClr>
                </a:solidFill>
              </a:rPr>
              <a:t/>
            </a:r>
            <a:br>
              <a:rPr lang="sl-SI" sz="3500" dirty="0" smtClean="0">
                <a:solidFill>
                  <a:schemeClr val="tx2">
                    <a:lumMod val="75000"/>
                  </a:schemeClr>
                </a:solidFill>
              </a:rPr>
            </a:br>
            <a:endParaRPr lang="sl-SI" sz="3500" dirty="0">
              <a:solidFill>
                <a:schemeClr val="tx2">
                  <a:lumMod val="75000"/>
                </a:schemeClr>
              </a:solidFill>
            </a:endParaRPr>
          </a:p>
        </p:txBody>
      </p:sp>
      <p:sp>
        <p:nvSpPr>
          <p:cNvPr id="7" name="Naslov 2"/>
          <p:cNvSpPr txBox="1">
            <a:spLocks/>
          </p:cNvSpPr>
          <p:nvPr/>
        </p:nvSpPr>
        <p:spPr>
          <a:xfrm>
            <a:off x="664395" y="3501008"/>
            <a:ext cx="7828664" cy="216024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2900" dirty="0">
                <a:solidFill>
                  <a:schemeClr val="tx2">
                    <a:lumMod val="75000"/>
                  </a:schemeClr>
                </a:solidFill>
              </a:rPr>
              <a:t>Katere so po vašem mnenju trenutno najpomembnejše BZ na svetu</a:t>
            </a:r>
            <a:r>
              <a:rPr lang="sl-SI" sz="2900" dirty="0" smtClean="0">
                <a:solidFill>
                  <a:schemeClr val="tx2">
                    <a:lumMod val="75000"/>
                  </a:schemeClr>
                </a:solidFill>
              </a:rPr>
              <a:t>?</a:t>
            </a:r>
          </a:p>
          <a:p>
            <a:pPr marL="457200" indent="-457200" algn="just">
              <a:buFont typeface="Arial" panose="020B0604020202020204" pitchFamily="34" charset="0"/>
              <a:buChar char="•"/>
            </a:pPr>
            <a:endParaRPr lang="sl-SI" sz="2900" dirty="0" smtClean="0">
              <a:solidFill>
                <a:schemeClr val="tx2">
                  <a:lumMod val="75000"/>
                </a:schemeClr>
              </a:solidFill>
            </a:endParaRPr>
          </a:p>
          <a:p>
            <a:pPr marL="457200" indent="-457200" algn="l">
              <a:buFont typeface="Arial" panose="020B0604020202020204" pitchFamily="34" charset="0"/>
              <a:buChar char="•"/>
            </a:pPr>
            <a:r>
              <a:rPr lang="sl-SI" sz="2900" dirty="0">
                <a:solidFill>
                  <a:schemeClr val="tx2">
                    <a:lumMod val="75000"/>
                  </a:schemeClr>
                </a:solidFill>
                <a:hlinkClick r:id="rId3"/>
              </a:rPr>
              <a:t>Https://www.forbes.com/powerful-brands/list/#tab:rank</a:t>
            </a:r>
            <a:endParaRPr lang="sl-SI" sz="2900" dirty="0">
              <a:solidFill>
                <a:schemeClr val="tx2">
                  <a:lumMod val="75000"/>
                </a:schemeClr>
              </a:solidFill>
            </a:endParaRPr>
          </a:p>
          <a:p>
            <a:pPr marL="457200" indent="-457200" algn="l">
              <a:buFont typeface="Arial" panose="020B0604020202020204" pitchFamily="34" charset="0"/>
              <a:buChar char="•"/>
            </a:pPr>
            <a:endParaRPr lang="sl-SI" sz="3600" dirty="0">
              <a:solidFill>
                <a:schemeClr val="tx2">
                  <a:lumMod val="75000"/>
                </a:schemeClr>
              </a:solidFill>
            </a:endParaRPr>
          </a:p>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539552" y="2780928"/>
            <a:ext cx="7982784" cy="27590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sl-SI" sz="2500" dirty="0">
              <a:solidFill>
                <a:schemeClr val="tx2">
                  <a:lumMod val="75000"/>
                </a:schemeClr>
              </a:solidFill>
            </a:endParaRPr>
          </a:p>
        </p:txBody>
      </p:sp>
    </p:spTree>
    <p:extLst>
      <p:ext uri="{BB962C8B-B14F-4D97-AF65-F5344CB8AC3E}">
        <p14:creationId xmlns:p14="http://schemas.microsoft.com/office/powerpoint/2010/main" val="1248038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679" y="433175"/>
            <a:ext cx="6261474" cy="639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61189"/>
            <a:ext cx="6264696" cy="27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619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55650" y="152400"/>
            <a:ext cx="8235950" cy="1081088"/>
          </a:xfrm>
        </p:spPr>
        <p:txBody>
          <a:bodyPr>
            <a:normAutofit fontScale="90000"/>
          </a:bodyPr>
          <a:lstStyle/>
          <a:p>
            <a:pPr algn="ctr"/>
            <a:r>
              <a:rPr lang="sl-SI" dirty="0">
                <a:latin typeface="Trebuchet MS" pitchFamily="34" charset="0"/>
              </a:rPr>
              <a:t>NAJMOČNEJŠE ZNAMKE DRŽAV </a:t>
            </a:r>
            <a:r>
              <a:rPr lang="sl-SI" dirty="0" smtClean="0">
                <a:latin typeface="Trebuchet MS" pitchFamily="34" charset="0"/>
              </a:rPr>
              <a:t>– </a:t>
            </a:r>
            <a:br>
              <a:rPr lang="sl-SI" dirty="0" smtClean="0">
                <a:latin typeface="Trebuchet MS" pitchFamily="34" charset="0"/>
              </a:rPr>
            </a:br>
            <a:r>
              <a:rPr lang="sl-SI" dirty="0" smtClean="0">
                <a:latin typeface="Trebuchet MS" pitchFamily="34" charset="0"/>
              </a:rPr>
              <a:t>SVET </a:t>
            </a:r>
            <a:r>
              <a:rPr lang="sl-SI" dirty="0">
                <a:latin typeface="Trebuchet MS" pitchFamily="34" charset="0"/>
              </a:rPr>
              <a:t>(</a:t>
            </a:r>
            <a:r>
              <a:rPr lang="sl-SI" dirty="0" smtClean="0">
                <a:latin typeface="Trebuchet MS" pitchFamily="34" charset="0"/>
              </a:rPr>
              <a:t>2014-15)</a:t>
            </a:r>
            <a:endParaRPr lang="sl-SI" dirty="0">
              <a:latin typeface="Trebuchet MS" pitchFamily="34" charset="0"/>
            </a:endParaRPr>
          </a:p>
        </p:txBody>
      </p:sp>
      <p:sp>
        <p:nvSpPr>
          <p:cNvPr id="36868" name="Rectangle 4"/>
          <p:cNvSpPr>
            <a:spLocks noChangeArrowheads="1"/>
          </p:cNvSpPr>
          <p:nvPr/>
        </p:nvSpPr>
        <p:spPr bwMode="auto">
          <a:xfrm>
            <a:off x="1547665" y="5300663"/>
            <a:ext cx="6192688" cy="1008062"/>
          </a:xfrm>
          <a:prstGeom prst="rect">
            <a:avLst/>
          </a:prstGeom>
          <a:solidFill>
            <a:srgbClr val="DDDDDD"/>
          </a:solidFill>
          <a:ln w="9525">
            <a:noFill/>
            <a:miter lim="800000"/>
            <a:headEnd/>
            <a:tailEnd/>
          </a:ln>
          <a:effectLst/>
        </p:spPr>
        <p:txBody>
          <a:bodyPr wrap="none" anchor="ctr"/>
          <a:lstStyle/>
          <a:p>
            <a:pPr algn="ctr"/>
            <a:r>
              <a:rPr lang="sl-SI" sz="1800" b="0" dirty="0" err="1"/>
              <a:t>Future</a:t>
            </a:r>
            <a:r>
              <a:rPr lang="sl-SI" sz="1800" b="0" dirty="0"/>
              <a:t> Brand: </a:t>
            </a:r>
            <a:r>
              <a:rPr lang="sl-SI" sz="1800" b="0" dirty="0" err="1"/>
              <a:t>Country</a:t>
            </a:r>
            <a:r>
              <a:rPr lang="sl-SI" sz="1800" b="0" dirty="0"/>
              <a:t> Brand </a:t>
            </a:r>
            <a:r>
              <a:rPr lang="sl-SI" sz="1800" b="0" dirty="0" err="1"/>
              <a:t>Index</a:t>
            </a:r>
            <a:r>
              <a:rPr lang="sl-SI" sz="1800" b="0" dirty="0"/>
              <a:t> (CBI</a:t>
            </a:r>
            <a:r>
              <a:rPr lang="sl-SI" sz="1800" b="0" dirty="0" smtClean="0"/>
              <a:t>)</a:t>
            </a:r>
            <a:endParaRPr lang="sl-SI" sz="1800" b="0" dirty="0"/>
          </a:p>
        </p:txBody>
      </p:sp>
      <p:sp>
        <p:nvSpPr>
          <p:cNvPr id="36869" name="Rectangle 5"/>
          <p:cNvSpPr>
            <a:spLocks noGrp="1" noChangeArrowheads="1"/>
          </p:cNvSpPr>
          <p:nvPr>
            <p:ph type="body" idx="1"/>
          </p:nvPr>
        </p:nvSpPr>
        <p:spPr>
          <a:xfrm>
            <a:off x="3059113" y="1412777"/>
            <a:ext cx="3095625" cy="3745012"/>
          </a:xfrm>
          <a:solidFill>
            <a:srgbClr val="DDDDDD"/>
          </a:solidFill>
          <a:ln/>
        </p:spPr>
        <p:txBody>
          <a:bodyPr/>
          <a:lstStyle/>
          <a:p>
            <a:pPr marL="0" indent="0" algn="ctr">
              <a:buNone/>
            </a:pPr>
            <a:r>
              <a:rPr lang="sl-SI" sz="2000" dirty="0" smtClean="0"/>
              <a:t>1. Japonska</a:t>
            </a:r>
            <a:endParaRPr lang="sl-SI" sz="2000" dirty="0"/>
          </a:p>
          <a:p>
            <a:pPr marL="0" indent="0" algn="ctr">
              <a:buNone/>
            </a:pPr>
            <a:r>
              <a:rPr lang="sl-SI" sz="2000" dirty="0"/>
              <a:t>2. </a:t>
            </a:r>
            <a:r>
              <a:rPr lang="sl-SI" sz="2000" dirty="0" smtClean="0"/>
              <a:t>Švica</a:t>
            </a:r>
            <a:endParaRPr lang="sl-SI" sz="2000" dirty="0"/>
          </a:p>
          <a:p>
            <a:pPr marL="0" indent="0" algn="ctr">
              <a:buNone/>
            </a:pPr>
            <a:r>
              <a:rPr lang="sl-SI" sz="2000" dirty="0"/>
              <a:t>3. </a:t>
            </a:r>
            <a:r>
              <a:rPr lang="sl-SI" sz="2000" dirty="0" smtClean="0"/>
              <a:t>Nemčija</a:t>
            </a:r>
            <a:endParaRPr lang="sl-SI" sz="2000" dirty="0"/>
          </a:p>
          <a:p>
            <a:pPr marL="0" indent="0" algn="ctr">
              <a:buNone/>
            </a:pPr>
            <a:r>
              <a:rPr lang="sl-SI" sz="2000" dirty="0"/>
              <a:t>4. </a:t>
            </a:r>
            <a:r>
              <a:rPr lang="sl-SI" sz="2000" dirty="0" smtClean="0"/>
              <a:t>Švedska</a:t>
            </a:r>
            <a:endParaRPr lang="sl-SI" sz="2000" dirty="0"/>
          </a:p>
          <a:p>
            <a:pPr marL="0" indent="0" algn="ctr">
              <a:buNone/>
            </a:pPr>
            <a:r>
              <a:rPr lang="sl-SI" sz="2000" dirty="0"/>
              <a:t>5. </a:t>
            </a:r>
            <a:r>
              <a:rPr lang="sl-SI" sz="2000" dirty="0" smtClean="0"/>
              <a:t>Kanada</a:t>
            </a:r>
            <a:endParaRPr lang="sl-SI" sz="2000" dirty="0"/>
          </a:p>
          <a:p>
            <a:pPr marL="0" indent="0" algn="ctr">
              <a:buNone/>
            </a:pPr>
            <a:r>
              <a:rPr lang="sl-SI" sz="2000" dirty="0"/>
              <a:t>6. </a:t>
            </a:r>
            <a:r>
              <a:rPr lang="sl-SI" sz="2000" dirty="0" smtClean="0"/>
              <a:t>Norveška</a:t>
            </a:r>
            <a:endParaRPr lang="sl-SI" sz="2000" dirty="0"/>
          </a:p>
          <a:p>
            <a:pPr marL="0" indent="0" algn="ctr">
              <a:buNone/>
            </a:pPr>
            <a:r>
              <a:rPr lang="sl-SI" sz="2000" dirty="0"/>
              <a:t>7. </a:t>
            </a:r>
            <a:r>
              <a:rPr lang="sl-SI" sz="2000" dirty="0" smtClean="0"/>
              <a:t>ZDA</a:t>
            </a:r>
            <a:endParaRPr lang="sl-SI" sz="2000" dirty="0"/>
          </a:p>
          <a:p>
            <a:pPr marL="0" indent="0" algn="ctr">
              <a:buNone/>
            </a:pPr>
            <a:r>
              <a:rPr lang="sl-SI" sz="2000" dirty="0"/>
              <a:t>8. </a:t>
            </a:r>
            <a:r>
              <a:rPr lang="sl-SI" sz="2000" dirty="0" smtClean="0"/>
              <a:t>Avstralija</a:t>
            </a:r>
            <a:endParaRPr lang="sl-SI" sz="2000" dirty="0"/>
          </a:p>
          <a:p>
            <a:pPr marL="0" indent="0" algn="ctr">
              <a:buNone/>
            </a:pPr>
            <a:r>
              <a:rPr lang="sl-SI" sz="2000" dirty="0"/>
              <a:t>9. </a:t>
            </a:r>
            <a:r>
              <a:rPr lang="sl-SI" sz="2000" dirty="0" smtClean="0"/>
              <a:t>Danska</a:t>
            </a:r>
            <a:endParaRPr lang="sl-SI" sz="2000" dirty="0"/>
          </a:p>
          <a:p>
            <a:pPr marL="0" indent="0" algn="ctr">
              <a:buNone/>
            </a:pPr>
            <a:r>
              <a:rPr lang="sl-SI" sz="2000" dirty="0"/>
              <a:t>10. </a:t>
            </a:r>
            <a:r>
              <a:rPr lang="sl-SI" sz="2000" dirty="0" smtClean="0"/>
              <a:t>Avstrija</a:t>
            </a:r>
            <a:endParaRPr lang="sl-SI" sz="2000" dirty="0"/>
          </a:p>
        </p:txBody>
      </p:sp>
    </p:spTree>
    <p:extLst>
      <p:ext uri="{BB962C8B-B14F-4D97-AF65-F5344CB8AC3E}">
        <p14:creationId xmlns:p14="http://schemas.microsoft.com/office/powerpoint/2010/main" val="2876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9">
                                            <p:bg/>
                                          </p:spTgt>
                                        </p:tgtEl>
                                        <p:attrNameLst>
                                          <p:attrName>style.visibility</p:attrName>
                                        </p:attrNameLst>
                                      </p:cBhvr>
                                      <p:to>
                                        <p:strVal val="visible"/>
                                      </p:to>
                                    </p:set>
                                    <p:animEffect transition="in" filter="blinds(horizontal)">
                                      <p:cBhvr>
                                        <p:cTn id="12" dur="500"/>
                                        <p:tgtEl>
                                          <p:spTgt spid="36869">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9">
                                            <p:txEl>
                                              <p:pRg st="0" end="0"/>
                                            </p:txEl>
                                          </p:spTgt>
                                        </p:tgtEl>
                                        <p:attrNameLst>
                                          <p:attrName>style.visibility</p:attrName>
                                        </p:attrNameLst>
                                      </p:cBhvr>
                                      <p:to>
                                        <p:strVal val="visible"/>
                                      </p:to>
                                    </p:set>
                                    <p:animEffect transition="in" filter="blinds(horizontal)">
                                      <p:cBhvr>
                                        <p:cTn id="17" dur="500"/>
                                        <p:tgtEl>
                                          <p:spTgt spid="3686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69">
                                            <p:txEl>
                                              <p:pRg st="1" end="1"/>
                                            </p:txEl>
                                          </p:spTgt>
                                        </p:tgtEl>
                                        <p:attrNameLst>
                                          <p:attrName>style.visibility</p:attrName>
                                        </p:attrNameLst>
                                      </p:cBhvr>
                                      <p:to>
                                        <p:strVal val="visible"/>
                                      </p:to>
                                    </p:set>
                                    <p:animEffect transition="in" filter="blinds(horizontal)">
                                      <p:cBhvr>
                                        <p:cTn id="22" dur="500"/>
                                        <p:tgtEl>
                                          <p:spTgt spid="3686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869">
                                            <p:txEl>
                                              <p:pRg st="2" end="2"/>
                                            </p:txEl>
                                          </p:spTgt>
                                        </p:tgtEl>
                                        <p:attrNameLst>
                                          <p:attrName>style.visibility</p:attrName>
                                        </p:attrNameLst>
                                      </p:cBhvr>
                                      <p:to>
                                        <p:strVal val="visible"/>
                                      </p:to>
                                    </p:set>
                                    <p:animEffect transition="in" filter="blinds(horizontal)">
                                      <p:cBhvr>
                                        <p:cTn id="27" dur="500"/>
                                        <p:tgtEl>
                                          <p:spTgt spid="3686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869">
                                            <p:txEl>
                                              <p:pRg st="3" end="3"/>
                                            </p:txEl>
                                          </p:spTgt>
                                        </p:tgtEl>
                                        <p:attrNameLst>
                                          <p:attrName>style.visibility</p:attrName>
                                        </p:attrNameLst>
                                      </p:cBhvr>
                                      <p:to>
                                        <p:strVal val="visible"/>
                                      </p:to>
                                    </p:set>
                                    <p:animEffect transition="in" filter="blinds(horizontal)">
                                      <p:cBhvr>
                                        <p:cTn id="32" dur="500"/>
                                        <p:tgtEl>
                                          <p:spTgt spid="3686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869">
                                            <p:txEl>
                                              <p:pRg st="4" end="4"/>
                                            </p:txEl>
                                          </p:spTgt>
                                        </p:tgtEl>
                                        <p:attrNameLst>
                                          <p:attrName>style.visibility</p:attrName>
                                        </p:attrNameLst>
                                      </p:cBhvr>
                                      <p:to>
                                        <p:strVal val="visible"/>
                                      </p:to>
                                    </p:set>
                                    <p:animEffect transition="in" filter="blinds(horizontal)">
                                      <p:cBhvr>
                                        <p:cTn id="37" dur="500"/>
                                        <p:tgtEl>
                                          <p:spTgt spid="3686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869">
                                            <p:txEl>
                                              <p:pRg st="5" end="5"/>
                                            </p:txEl>
                                          </p:spTgt>
                                        </p:tgtEl>
                                        <p:attrNameLst>
                                          <p:attrName>style.visibility</p:attrName>
                                        </p:attrNameLst>
                                      </p:cBhvr>
                                      <p:to>
                                        <p:strVal val="visible"/>
                                      </p:to>
                                    </p:set>
                                    <p:animEffect transition="in" filter="blinds(horizontal)">
                                      <p:cBhvr>
                                        <p:cTn id="42" dur="500"/>
                                        <p:tgtEl>
                                          <p:spTgt spid="3686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869">
                                            <p:txEl>
                                              <p:pRg st="6" end="6"/>
                                            </p:txEl>
                                          </p:spTgt>
                                        </p:tgtEl>
                                        <p:attrNameLst>
                                          <p:attrName>style.visibility</p:attrName>
                                        </p:attrNameLst>
                                      </p:cBhvr>
                                      <p:to>
                                        <p:strVal val="visible"/>
                                      </p:to>
                                    </p:set>
                                    <p:animEffect transition="in" filter="blinds(horizontal)">
                                      <p:cBhvr>
                                        <p:cTn id="47" dur="500"/>
                                        <p:tgtEl>
                                          <p:spTgt spid="3686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869">
                                            <p:txEl>
                                              <p:pRg st="7" end="7"/>
                                            </p:txEl>
                                          </p:spTgt>
                                        </p:tgtEl>
                                        <p:attrNameLst>
                                          <p:attrName>style.visibility</p:attrName>
                                        </p:attrNameLst>
                                      </p:cBhvr>
                                      <p:to>
                                        <p:strVal val="visible"/>
                                      </p:to>
                                    </p:set>
                                    <p:animEffect transition="in" filter="blinds(horizontal)">
                                      <p:cBhvr>
                                        <p:cTn id="52" dur="500"/>
                                        <p:tgtEl>
                                          <p:spTgt spid="3686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6869">
                                            <p:txEl>
                                              <p:pRg st="8" end="8"/>
                                            </p:txEl>
                                          </p:spTgt>
                                        </p:tgtEl>
                                        <p:attrNameLst>
                                          <p:attrName>style.visibility</p:attrName>
                                        </p:attrNameLst>
                                      </p:cBhvr>
                                      <p:to>
                                        <p:strVal val="visible"/>
                                      </p:to>
                                    </p:set>
                                    <p:animEffect transition="in" filter="blinds(horizontal)">
                                      <p:cBhvr>
                                        <p:cTn id="57" dur="500"/>
                                        <p:tgtEl>
                                          <p:spTgt spid="3686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869">
                                            <p:txEl>
                                              <p:pRg st="9" end="9"/>
                                            </p:txEl>
                                          </p:spTgt>
                                        </p:tgtEl>
                                        <p:attrNameLst>
                                          <p:attrName>style.visibility</p:attrName>
                                        </p:attrNameLst>
                                      </p:cBhvr>
                                      <p:to>
                                        <p:strVal val="visible"/>
                                      </p:to>
                                    </p:set>
                                    <p:animEffect transition="in" filter="blinds(horizontal)">
                                      <p:cBhvr>
                                        <p:cTn id="62" dur="500"/>
                                        <p:tgtEl>
                                          <p:spTgt spid="368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619672" y="1526927"/>
            <a:ext cx="5940152" cy="1254002"/>
          </a:xfrm>
        </p:spPr>
        <p:txBody>
          <a:bodyPr>
            <a:normAutofit/>
          </a:bodyPr>
          <a:lstStyle/>
          <a:p>
            <a:r>
              <a:rPr lang="sl-SI" sz="3500" dirty="0" smtClean="0">
                <a:solidFill>
                  <a:schemeClr val="tx2">
                    <a:lumMod val="75000"/>
                  </a:schemeClr>
                </a:solidFill>
              </a:rPr>
              <a:t>Sodobna orodja za razvoj BZ</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467544" y="2564904"/>
            <a:ext cx="7982784" cy="36160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2800" dirty="0" smtClean="0">
                <a:solidFill>
                  <a:schemeClr val="tx2">
                    <a:lumMod val="75000"/>
                  </a:schemeClr>
                </a:solidFill>
              </a:rPr>
              <a:t>Zaradi ključnega vpliva BZ na uspešnost podjetja je nujno, da k razvoju BZ pristopimo sistematično. </a:t>
            </a:r>
          </a:p>
          <a:p>
            <a:pPr algn="l"/>
            <a:endParaRPr lang="sl-SI" sz="2800" dirty="0" smtClean="0">
              <a:solidFill>
                <a:schemeClr val="tx2">
                  <a:lumMod val="75000"/>
                </a:schemeClr>
              </a:solidFill>
            </a:endParaRPr>
          </a:p>
          <a:p>
            <a:pPr marL="457200" indent="-457200" algn="l">
              <a:buFont typeface="Arial" panose="020B0604020202020204" pitchFamily="34" charset="0"/>
              <a:buChar char="•"/>
            </a:pPr>
            <a:r>
              <a:rPr lang="sl-SI" sz="2800" dirty="0" smtClean="0">
                <a:solidFill>
                  <a:schemeClr val="tx2">
                    <a:lumMod val="75000"/>
                  </a:schemeClr>
                </a:solidFill>
              </a:rPr>
              <a:t>V ta namen obstaja veliko orodij in pristopov, ki so podjetnikom lahko v pomoč v tem procesu. </a:t>
            </a:r>
          </a:p>
          <a:p>
            <a:pPr marL="457200" indent="-457200" algn="l">
              <a:buFont typeface="Arial" panose="020B0604020202020204" pitchFamily="34" charset="0"/>
              <a:buChar char="•"/>
            </a:pPr>
            <a:endParaRPr lang="sl-SI" sz="2500" dirty="0">
              <a:solidFill>
                <a:schemeClr val="tx2">
                  <a:lumMod val="75000"/>
                </a:schemeClr>
              </a:solidFill>
            </a:endParaRPr>
          </a:p>
        </p:txBody>
      </p:sp>
    </p:spTree>
    <p:extLst>
      <p:ext uri="{BB962C8B-B14F-4D97-AF65-F5344CB8AC3E}">
        <p14:creationId xmlns:p14="http://schemas.microsoft.com/office/powerpoint/2010/main" val="99235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3824" y="6180922"/>
            <a:ext cx="24479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slov 2"/>
          <p:cNvSpPr>
            <a:spLocks noGrp="1"/>
          </p:cNvSpPr>
          <p:nvPr>
            <p:ph type="ctrTitle"/>
          </p:nvPr>
        </p:nvSpPr>
        <p:spPr>
          <a:xfrm>
            <a:off x="1619672" y="1526927"/>
            <a:ext cx="5940152" cy="965969"/>
          </a:xfrm>
        </p:spPr>
        <p:txBody>
          <a:bodyPr>
            <a:normAutofit/>
          </a:bodyPr>
          <a:lstStyle/>
          <a:p>
            <a:r>
              <a:rPr lang="sl-SI" sz="3500" dirty="0" smtClean="0">
                <a:solidFill>
                  <a:schemeClr val="tx2">
                    <a:lumMod val="75000"/>
                  </a:schemeClr>
                </a:solidFill>
              </a:rPr>
              <a:t>Sodobna orodja za razvoj BZ</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467544" y="2852936"/>
            <a:ext cx="7982784" cy="384233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1800" b="1" dirty="0" smtClean="0">
                <a:solidFill>
                  <a:schemeClr val="tx2">
                    <a:lumMod val="75000"/>
                  </a:schemeClr>
                </a:solidFill>
              </a:rPr>
              <a:t>Vitka blagovna </a:t>
            </a:r>
            <a:r>
              <a:rPr lang="sl-SI" sz="1800" b="1" dirty="0">
                <a:solidFill>
                  <a:schemeClr val="tx2">
                    <a:lumMod val="75000"/>
                  </a:schemeClr>
                </a:solidFill>
              </a:rPr>
              <a:t>znamka </a:t>
            </a:r>
            <a:r>
              <a:rPr lang="sl-SI" sz="1800" b="1" dirty="0" smtClean="0">
                <a:solidFill>
                  <a:schemeClr val="tx2">
                    <a:lumMod val="75000"/>
                  </a:schemeClr>
                </a:solidFill>
              </a:rPr>
              <a:t>(Gardner in Cooper, 2014): </a:t>
            </a:r>
            <a:r>
              <a:rPr lang="sl-SI" sz="1800" dirty="0" smtClean="0">
                <a:solidFill>
                  <a:schemeClr val="tx2">
                    <a:lumMod val="75000"/>
                  </a:schemeClr>
                </a:solidFill>
              </a:rPr>
              <a:t>pretežno zasnovano </a:t>
            </a:r>
            <a:r>
              <a:rPr lang="sl-SI" sz="1800" dirty="0">
                <a:solidFill>
                  <a:schemeClr val="tx2">
                    <a:lumMod val="75000"/>
                  </a:schemeClr>
                </a:solidFill>
              </a:rPr>
              <a:t>za podjetja, ki uporabljajo model vitkega </a:t>
            </a:r>
            <a:r>
              <a:rPr lang="sl-SI" sz="1800" dirty="0" smtClean="0">
                <a:solidFill>
                  <a:schemeClr val="tx2">
                    <a:lumMod val="75000"/>
                  </a:schemeClr>
                </a:solidFill>
              </a:rPr>
              <a:t>poslovanja. Presega vizualne </a:t>
            </a:r>
            <a:r>
              <a:rPr lang="sl-SI" sz="1800" dirty="0">
                <a:solidFill>
                  <a:schemeClr val="tx2">
                    <a:lumMod val="75000"/>
                  </a:schemeClr>
                </a:solidFill>
              </a:rPr>
              <a:t>gradnike, kot so </a:t>
            </a:r>
            <a:r>
              <a:rPr lang="sl-SI" sz="1800" dirty="0" err="1" smtClean="0">
                <a:solidFill>
                  <a:schemeClr val="tx2">
                    <a:lumMod val="75000"/>
                  </a:schemeClr>
                </a:solidFill>
              </a:rPr>
              <a:t>logo</a:t>
            </a:r>
            <a:r>
              <a:rPr lang="sl-SI" sz="1800" dirty="0" smtClean="0">
                <a:solidFill>
                  <a:schemeClr val="tx2">
                    <a:lumMod val="75000"/>
                  </a:schemeClr>
                </a:solidFill>
              </a:rPr>
              <a:t>, </a:t>
            </a:r>
            <a:r>
              <a:rPr lang="sl-SI" sz="1800" dirty="0">
                <a:solidFill>
                  <a:schemeClr val="tx2">
                    <a:lumMod val="75000"/>
                  </a:schemeClr>
                </a:solidFill>
              </a:rPr>
              <a:t>ime in podobno (to je </a:t>
            </a:r>
            <a:r>
              <a:rPr lang="sl-SI" sz="1800" dirty="0" err="1">
                <a:solidFill>
                  <a:schemeClr val="tx2">
                    <a:lumMod val="75000"/>
                  </a:schemeClr>
                </a:solidFill>
              </a:rPr>
              <a:t>mikro</a:t>
            </a:r>
            <a:r>
              <a:rPr lang="sl-SI" sz="1800" dirty="0">
                <a:solidFill>
                  <a:schemeClr val="tx2">
                    <a:lumMod val="75000"/>
                  </a:schemeClr>
                </a:solidFill>
              </a:rPr>
              <a:t> pomen) in </a:t>
            </a:r>
            <a:r>
              <a:rPr lang="sl-SI" sz="1800" dirty="0" smtClean="0">
                <a:solidFill>
                  <a:schemeClr val="tx2">
                    <a:lumMod val="75000"/>
                  </a:schemeClr>
                </a:solidFill>
              </a:rPr>
              <a:t>poudarja </a:t>
            </a:r>
            <a:r>
              <a:rPr lang="sl-SI" sz="1800" dirty="0">
                <a:solidFill>
                  <a:schemeClr val="tx2">
                    <a:lumMod val="75000"/>
                  </a:schemeClr>
                </a:solidFill>
              </a:rPr>
              <a:t>razumevanje blagovne znamke kot razmerje </a:t>
            </a:r>
            <a:r>
              <a:rPr lang="sl-SI" sz="1800" dirty="0" smtClean="0">
                <a:solidFill>
                  <a:schemeClr val="tx2">
                    <a:lumMod val="75000"/>
                  </a:schemeClr>
                </a:solidFill>
              </a:rPr>
              <a:t>oz. </a:t>
            </a:r>
            <a:r>
              <a:rPr lang="sl-SI" sz="1800" dirty="0">
                <a:solidFill>
                  <a:schemeClr val="tx2">
                    <a:lumMod val="75000"/>
                  </a:schemeClr>
                </a:solidFill>
              </a:rPr>
              <a:t>povezanost</a:t>
            </a:r>
            <a:r>
              <a:rPr lang="sl-SI" sz="1800" dirty="0" smtClean="0">
                <a:solidFill>
                  <a:schemeClr val="tx2">
                    <a:lumMod val="75000"/>
                  </a:schemeClr>
                </a:solidFill>
              </a:rPr>
              <a:t>.</a:t>
            </a:r>
          </a:p>
          <a:p>
            <a:pPr marL="457200" indent="-457200" algn="l">
              <a:buFont typeface="Arial" panose="020B0604020202020204" pitchFamily="34" charset="0"/>
              <a:buChar char="•"/>
            </a:pPr>
            <a:r>
              <a:rPr lang="sl-SI" sz="1800" b="1" dirty="0" smtClean="0">
                <a:solidFill>
                  <a:schemeClr val="tx2">
                    <a:lumMod val="75000"/>
                  </a:schemeClr>
                </a:solidFill>
              </a:rPr>
              <a:t>Pametno </a:t>
            </a:r>
            <a:r>
              <a:rPr lang="sl-SI" sz="1800" b="1" dirty="0" err="1" smtClean="0">
                <a:solidFill>
                  <a:schemeClr val="tx2">
                    <a:lumMod val="75000"/>
                  </a:schemeClr>
                </a:solidFill>
              </a:rPr>
              <a:t>znamčenje</a:t>
            </a:r>
            <a:r>
              <a:rPr lang="sl-SI" sz="1800" b="1" dirty="0" smtClean="0">
                <a:solidFill>
                  <a:schemeClr val="tx2">
                    <a:lumMod val="75000"/>
                  </a:schemeClr>
                </a:solidFill>
              </a:rPr>
              <a:t> (Bence, 2011): </a:t>
            </a:r>
            <a:r>
              <a:rPr lang="sl-SI" sz="1800" dirty="0" smtClean="0">
                <a:solidFill>
                  <a:schemeClr val="tx2">
                    <a:lumMod val="75000"/>
                  </a:schemeClr>
                </a:solidFill>
              </a:rPr>
              <a:t>poudarja pomen kupca in opredeljuje pet oblik premoženja (</a:t>
            </a:r>
            <a:r>
              <a:rPr lang="sl-SI" sz="1800" dirty="0" err="1" smtClean="0">
                <a:solidFill>
                  <a:schemeClr val="tx2">
                    <a:lumMod val="75000"/>
                  </a:schemeClr>
                </a:solidFill>
              </a:rPr>
              <a:t>pozicioniranost</a:t>
            </a:r>
            <a:r>
              <a:rPr lang="sl-SI" sz="1800" dirty="0" smtClean="0">
                <a:solidFill>
                  <a:schemeClr val="tx2">
                    <a:lumMod val="75000"/>
                  </a:schemeClr>
                </a:solidFill>
              </a:rPr>
              <a:t> BZ, kupci, produkti in storitve, tim ter konkurenti), ki jih je treba uporabiti pri razvoju BZ.</a:t>
            </a:r>
          </a:p>
          <a:p>
            <a:pPr marL="457200" indent="-457200" algn="l">
              <a:buFont typeface="Arial" panose="020B0604020202020204" pitchFamily="34" charset="0"/>
              <a:buChar char="•"/>
            </a:pPr>
            <a:r>
              <a:rPr lang="sl-SI" sz="1800" b="1" dirty="0" smtClean="0">
                <a:solidFill>
                  <a:schemeClr val="tx2">
                    <a:lumMod val="75000"/>
                  </a:schemeClr>
                </a:solidFill>
              </a:rPr>
              <a:t>Razvoj BZ v primeru grozda/</a:t>
            </a:r>
            <a:r>
              <a:rPr lang="sl-SI" sz="1800" b="1" dirty="0" err="1" smtClean="0">
                <a:solidFill>
                  <a:schemeClr val="tx2">
                    <a:lumMod val="75000"/>
                  </a:schemeClr>
                </a:solidFill>
              </a:rPr>
              <a:t>clustra</a:t>
            </a:r>
            <a:r>
              <a:rPr lang="sl-SI" sz="1800" b="1" dirty="0" smtClean="0">
                <a:solidFill>
                  <a:schemeClr val="tx2">
                    <a:lumMod val="75000"/>
                  </a:schemeClr>
                </a:solidFill>
              </a:rPr>
              <a:t>:  </a:t>
            </a:r>
            <a:r>
              <a:rPr lang="sl-SI" sz="1800" dirty="0" smtClean="0">
                <a:solidFill>
                  <a:schemeClr val="tx2">
                    <a:lumMod val="75000"/>
                  </a:schemeClr>
                </a:solidFill>
              </a:rPr>
              <a:t>poudarja, da sta marketing </a:t>
            </a:r>
            <a:r>
              <a:rPr lang="sl-SI" sz="1800" dirty="0">
                <a:solidFill>
                  <a:schemeClr val="tx2">
                    <a:lumMod val="75000"/>
                  </a:schemeClr>
                </a:solidFill>
              </a:rPr>
              <a:t>in blagovna znamka </a:t>
            </a:r>
            <a:r>
              <a:rPr lang="sl-SI" sz="1800" dirty="0" smtClean="0">
                <a:solidFill>
                  <a:schemeClr val="tx2">
                    <a:lumMod val="75000"/>
                  </a:schemeClr>
                </a:solidFill>
              </a:rPr>
              <a:t>postala </a:t>
            </a:r>
            <a:r>
              <a:rPr lang="sl-SI" sz="1800" dirty="0">
                <a:solidFill>
                  <a:schemeClr val="tx2">
                    <a:lumMod val="75000"/>
                  </a:schemeClr>
                </a:solidFill>
              </a:rPr>
              <a:t>ključna dejavnika v procesu konkurenčnosti in rasti </a:t>
            </a:r>
            <a:r>
              <a:rPr lang="sl-SI" sz="1800" dirty="0" err="1" smtClean="0">
                <a:solidFill>
                  <a:schemeClr val="tx2">
                    <a:lumMod val="75000"/>
                  </a:schemeClr>
                </a:solidFill>
              </a:rPr>
              <a:t>clustra</a:t>
            </a:r>
            <a:r>
              <a:rPr lang="sl-SI" sz="1800" dirty="0" smtClean="0">
                <a:solidFill>
                  <a:schemeClr val="tx2">
                    <a:lumMod val="75000"/>
                  </a:schemeClr>
                </a:solidFill>
              </a:rPr>
              <a:t>, zato je pomembno, da so strategije </a:t>
            </a:r>
            <a:r>
              <a:rPr lang="sl-SI" sz="1800" dirty="0">
                <a:solidFill>
                  <a:schemeClr val="tx2">
                    <a:lumMod val="75000"/>
                  </a:schemeClr>
                </a:solidFill>
              </a:rPr>
              <a:t>razvoja blagovne znamke </a:t>
            </a:r>
            <a:r>
              <a:rPr lang="sl-SI" sz="1800" dirty="0" smtClean="0">
                <a:solidFill>
                  <a:schemeClr val="tx2">
                    <a:lumMod val="75000"/>
                  </a:schemeClr>
                </a:solidFill>
              </a:rPr>
              <a:t>znotraj </a:t>
            </a:r>
            <a:r>
              <a:rPr lang="sl-SI" sz="1800" dirty="0">
                <a:solidFill>
                  <a:schemeClr val="tx2">
                    <a:lumMod val="75000"/>
                  </a:schemeClr>
                </a:solidFill>
              </a:rPr>
              <a:t>vseh partnerjev </a:t>
            </a:r>
            <a:r>
              <a:rPr lang="sl-SI" sz="1800" dirty="0" err="1">
                <a:solidFill>
                  <a:schemeClr val="tx2">
                    <a:lumMod val="75000"/>
                  </a:schemeClr>
                </a:solidFill>
              </a:rPr>
              <a:t>clustra</a:t>
            </a:r>
            <a:r>
              <a:rPr lang="sl-SI" sz="1800" dirty="0">
                <a:solidFill>
                  <a:schemeClr val="tx2">
                    <a:lumMod val="75000"/>
                  </a:schemeClr>
                </a:solidFill>
              </a:rPr>
              <a:t> </a:t>
            </a:r>
            <a:r>
              <a:rPr lang="sl-SI" sz="1800" dirty="0" smtClean="0">
                <a:solidFill>
                  <a:schemeClr val="tx2">
                    <a:lumMod val="75000"/>
                  </a:schemeClr>
                </a:solidFill>
              </a:rPr>
              <a:t>poenotene</a:t>
            </a:r>
            <a:r>
              <a:rPr lang="sl-SI" sz="1800" dirty="0">
                <a:solidFill>
                  <a:schemeClr val="tx2">
                    <a:lumMod val="75000"/>
                  </a:schemeClr>
                </a:solidFill>
              </a:rPr>
              <a:t>. </a:t>
            </a:r>
            <a:endParaRPr lang="sl-SI" sz="1800" dirty="0" smtClean="0">
              <a:solidFill>
                <a:schemeClr val="tx2">
                  <a:lumMod val="75000"/>
                </a:schemeClr>
              </a:solidFill>
            </a:endParaRPr>
          </a:p>
          <a:p>
            <a:pPr marL="457200" indent="-457200" algn="l">
              <a:buFont typeface="Arial" panose="020B0604020202020204" pitchFamily="34" charset="0"/>
              <a:buChar char="•"/>
            </a:pPr>
            <a:r>
              <a:rPr lang="sl-SI" sz="1800" b="1" dirty="0" smtClean="0">
                <a:solidFill>
                  <a:schemeClr val="tx2">
                    <a:lumMod val="75000"/>
                  </a:schemeClr>
                </a:solidFill>
              </a:rPr>
              <a:t>Vitko </a:t>
            </a:r>
            <a:r>
              <a:rPr lang="sl-SI" sz="1800" b="1" dirty="0" err="1" smtClean="0">
                <a:solidFill>
                  <a:schemeClr val="tx2">
                    <a:lumMod val="75000"/>
                  </a:schemeClr>
                </a:solidFill>
              </a:rPr>
              <a:t>znamčenje</a:t>
            </a:r>
            <a:r>
              <a:rPr lang="sl-SI" sz="1800" b="1" dirty="0" smtClean="0">
                <a:solidFill>
                  <a:schemeClr val="tx2">
                    <a:lumMod val="75000"/>
                  </a:schemeClr>
                </a:solidFill>
              </a:rPr>
              <a:t> (</a:t>
            </a:r>
            <a:r>
              <a:rPr lang="sl-SI" sz="1800" b="1" dirty="0">
                <a:solidFill>
                  <a:schemeClr val="tx2">
                    <a:lumMod val="75000"/>
                  </a:schemeClr>
                </a:solidFill>
              </a:rPr>
              <a:t>Bushe, </a:t>
            </a:r>
            <a:r>
              <a:rPr lang="sl-SI" sz="1800" b="1" dirty="0" smtClean="0">
                <a:solidFill>
                  <a:schemeClr val="tx2">
                    <a:lumMod val="75000"/>
                  </a:schemeClr>
                </a:solidFill>
              </a:rPr>
              <a:t>2014):</a:t>
            </a:r>
            <a:r>
              <a:rPr lang="sl-SI" sz="1800" dirty="0"/>
              <a:t> </a:t>
            </a:r>
            <a:r>
              <a:rPr lang="sl-SI" sz="1800" dirty="0" smtClean="0">
                <a:solidFill>
                  <a:schemeClr val="tx2">
                    <a:lumMod val="75000"/>
                  </a:schemeClr>
                </a:solidFill>
              </a:rPr>
              <a:t>poudarja, da BZ niso </a:t>
            </a:r>
            <a:r>
              <a:rPr lang="sl-SI" sz="1800" dirty="0">
                <a:solidFill>
                  <a:schemeClr val="tx2">
                    <a:lumMod val="75000"/>
                  </a:schemeClr>
                </a:solidFill>
              </a:rPr>
              <a:t>nikoli </a:t>
            </a:r>
            <a:r>
              <a:rPr lang="sl-SI" sz="1800" dirty="0" smtClean="0">
                <a:solidFill>
                  <a:schemeClr val="tx2">
                    <a:lumMod val="75000"/>
                  </a:schemeClr>
                </a:solidFill>
              </a:rPr>
              <a:t>dokončne in da se morajo neprestano prilagajati spremembam na trgu. </a:t>
            </a:r>
          </a:p>
          <a:p>
            <a:pPr marL="457200" indent="-457200" algn="l">
              <a:buFont typeface="Arial" panose="020B0604020202020204" pitchFamily="34" charset="0"/>
              <a:buChar char="•"/>
            </a:pPr>
            <a:r>
              <a:rPr lang="sl-SI" sz="1800" b="1" dirty="0" err="1" smtClean="0">
                <a:solidFill>
                  <a:schemeClr val="tx2">
                    <a:lumMod val="75000"/>
                  </a:schemeClr>
                </a:solidFill>
              </a:rPr>
              <a:t>SBFunnel</a:t>
            </a:r>
            <a:r>
              <a:rPr lang="sl-SI" sz="1800" b="1" dirty="0" smtClean="0">
                <a:solidFill>
                  <a:schemeClr val="tx2">
                    <a:lumMod val="75000"/>
                  </a:schemeClr>
                </a:solidFill>
              </a:rPr>
              <a:t>: </a:t>
            </a:r>
            <a:r>
              <a:rPr lang="sl-SI" sz="1800" b="1" dirty="0" err="1" smtClean="0">
                <a:solidFill>
                  <a:schemeClr val="tx2">
                    <a:lumMod val="75000"/>
                  </a:schemeClr>
                </a:solidFill>
              </a:rPr>
              <a:t>Branding</a:t>
            </a:r>
            <a:r>
              <a:rPr lang="sl-SI" sz="1800" b="1" dirty="0" smtClean="0">
                <a:solidFill>
                  <a:schemeClr val="tx2">
                    <a:lumMod val="75000"/>
                  </a:schemeClr>
                </a:solidFill>
              </a:rPr>
              <a:t> lijak (K. </a:t>
            </a:r>
            <a:r>
              <a:rPr lang="sl-SI" sz="1800" b="1" dirty="0" err="1" smtClean="0">
                <a:solidFill>
                  <a:schemeClr val="tx2">
                    <a:lumMod val="75000"/>
                  </a:schemeClr>
                </a:solidFill>
              </a:rPr>
              <a:t>Ruzzier</a:t>
            </a:r>
            <a:r>
              <a:rPr lang="sl-SI" sz="1800" b="1" dirty="0" smtClean="0">
                <a:solidFill>
                  <a:schemeClr val="tx2">
                    <a:lumMod val="75000"/>
                  </a:schemeClr>
                </a:solidFill>
              </a:rPr>
              <a:t> in </a:t>
            </a:r>
            <a:r>
              <a:rPr lang="sl-SI" sz="1800" b="1" dirty="0" err="1" smtClean="0">
                <a:solidFill>
                  <a:schemeClr val="tx2">
                    <a:lumMod val="75000"/>
                  </a:schemeClr>
                </a:solidFill>
              </a:rPr>
              <a:t>Ruzzier</a:t>
            </a:r>
            <a:r>
              <a:rPr lang="sl-SI" sz="1800" b="1" dirty="0" smtClean="0">
                <a:solidFill>
                  <a:schemeClr val="tx2">
                    <a:lumMod val="75000"/>
                  </a:schemeClr>
                </a:solidFill>
              </a:rPr>
              <a:t>, 2018):</a:t>
            </a:r>
            <a:r>
              <a:rPr lang="sl-SI" sz="1800" dirty="0" smtClean="0">
                <a:solidFill>
                  <a:schemeClr val="tx2">
                    <a:lumMod val="75000"/>
                  </a:schemeClr>
                </a:solidFill>
              </a:rPr>
              <a:t> podrobneje predstavljen v nadaljevanju.</a:t>
            </a:r>
            <a:endParaRPr lang="sl-SI" sz="1800" dirty="0">
              <a:solidFill>
                <a:schemeClr val="tx2">
                  <a:lumMod val="75000"/>
                </a:schemeClr>
              </a:solidFill>
            </a:endParaRPr>
          </a:p>
          <a:p>
            <a:pPr marL="457200" indent="-457200" algn="l">
              <a:buFont typeface="Arial" panose="020B0604020202020204" pitchFamily="34" charset="0"/>
              <a:buChar char="•"/>
            </a:pPr>
            <a:endParaRPr lang="sl-SI" sz="1600" b="1" dirty="0" smtClean="0">
              <a:solidFill>
                <a:schemeClr val="tx2">
                  <a:lumMod val="75000"/>
                </a:schemeClr>
              </a:solidFill>
            </a:endParaRPr>
          </a:p>
          <a:p>
            <a:pPr marL="457200" indent="-457200" algn="l">
              <a:buFont typeface="Arial" panose="020B0604020202020204" pitchFamily="34" charset="0"/>
              <a:buChar char="•"/>
            </a:pPr>
            <a:endParaRPr lang="sl-SI" sz="1600" dirty="0">
              <a:solidFill>
                <a:schemeClr val="tx2">
                  <a:lumMod val="75000"/>
                </a:schemeClr>
              </a:solidFill>
            </a:endParaRPr>
          </a:p>
          <a:p>
            <a:pPr marL="457200" indent="-457200" algn="l">
              <a:buFont typeface="Arial" panose="020B0604020202020204" pitchFamily="34" charset="0"/>
              <a:buChar char="•"/>
            </a:pPr>
            <a:endParaRPr lang="sl-SI" sz="2500" dirty="0">
              <a:solidFill>
                <a:schemeClr val="tx2">
                  <a:lumMod val="75000"/>
                </a:schemeClr>
              </a:solidFill>
            </a:endParaRPr>
          </a:p>
        </p:txBody>
      </p:sp>
    </p:spTree>
    <p:extLst>
      <p:ext uri="{BB962C8B-B14F-4D97-AF65-F5344CB8AC3E}">
        <p14:creationId xmlns:p14="http://schemas.microsoft.com/office/powerpoint/2010/main" val="1166561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619672" y="1526927"/>
            <a:ext cx="5940152" cy="965969"/>
          </a:xfrm>
        </p:spPr>
        <p:txBody>
          <a:bodyPr>
            <a:normAutofit/>
          </a:bodyPr>
          <a:lstStyle/>
          <a:p>
            <a:r>
              <a:rPr lang="sl-SI" sz="3500" dirty="0" smtClean="0">
                <a:solidFill>
                  <a:schemeClr val="tx2">
                    <a:lumMod val="75000"/>
                  </a:schemeClr>
                </a:solidFill>
              </a:rPr>
              <a:t>Vaja 1 (skupina po 3-4)</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467544" y="2492896"/>
            <a:ext cx="7982784" cy="42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2400" dirty="0" smtClean="0">
                <a:solidFill>
                  <a:schemeClr val="tx2">
                    <a:lumMod val="75000"/>
                  </a:schemeClr>
                </a:solidFill>
              </a:rPr>
              <a:t>Če bi vaša BZ bila žival, katera bi bila to: lev, orel ali pes? Pojasnite izbiro.</a:t>
            </a:r>
          </a:p>
          <a:p>
            <a:pPr marL="457200" indent="-457200" algn="l">
              <a:buFont typeface="Arial" panose="020B0604020202020204" pitchFamily="34" charset="0"/>
              <a:buChar char="•"/>
            </a:pPr>
            <a:endParaRPr lang="sl-SI" sz="2400" dirty="0" smtClean="0">
              <a:solidFill>
                <a:schemeClr val="tx2">
                  <a:lumMod val="75000"/>
                </a:schemeClr>
              </a:solidFill>
            </a:endParaRPr>
          </a:p>
          <a:p>
            <a:pPr marL="457200" indent="-457200" algn="l">
              <a:buFont typeface="Arial" panose="020B0604020202020204" pitchFamily="34" charset="0"/>
              <a:buChar char="•"/>
            </a:pPr>
            <a:r>
              <a:rPr lang="sl-SI" sz="2400" dirty="0" smtClean="0">
                <a:solidFill>
                  <a:schemeClr val="tx2">
                    <a:lumMod val="75000"/>
                  </a:schemeClr>
                </a:solidFill>
              </a:rPr>
              <a:t>Vsak v skupini naj pove, katero svetovno BZ najbolj ceni (po možnosti izven panoge njegovega podjetja) in navede razloge za to izbiro. Predstavljajte si, da podjetje s to BZ prevzame vaše podjetje. Navedite, katere tri spremembe bi po vašem mnenju izbrano podjetje najprej izvedlo v vašem podjetju. </a:t>
            </a:r>
            <a:endParaRPr lang="sl-SI" sz="2400" dirty="0">
              <a:solidFill>
                <a:schemeClr val="tx2">
                  <a:lumMod val="75000"/>
                </a:schemeClr>
              </a:solidFill>
            </a:endParaRPr>
          </a:p>
          <a:p>
            <a:pPr marL="457200" indent="-457200" algn="l">
              <a:buFont typeface="Arial" panose="020B0604020202020204" pitchFamily="34" charset="0"/>
              <a:buChar char="•"/>
            </a:pPr>
            <a:endParaRPr lang="sl-SI" sz="1600" b="1" dirty="0" smtClean="0">
              <a:solidFill>
                <a:schemeClr val="tx2">
                  <a:lumMod val="75000"/>
                </a:schemeClr>
              </a:solidFill>
            </a:endParaRPr>
          </a:p>
          <a:p>
            <a:r>
              <a:rPr lang="sl-SI" sz="1600" dirty="0" smtClean="0">
                <a:solidFill>
                  <a:schemeClr val="tx2">
                    <a:lumMod val="75000"/>
                  </a:schemeClr>
                </a:solidFill>
              </a:rPr>
              <a:t>Čas za vajo 15 minut.</a:t>
            </a:r>
            <a:endParaRPr lang="sl-SI" sz="1600" dirty="0">
              <a:solidFill>
                <a:schemeClr val="tx2">
                  <a:lumMod val="75000"/>
                </a:schemeClr>
              </a:solidFill>
            </a:endParaRPr>
          </a:p>
          <a:p>
            <a:pPr marL="457200" indent="-457200" algn="l">
              <a:buFont typeface="Arial" panose="020B0604020202020204" pitchFamily="34" charset="0"/>
              <a:buChar char="•"/>
            </a:pPr>
            <a:endParaRPr lang="sl-SI" sz="2500" dirty="0">
              <a:solidFill>
                <a:schemeClr val="tx2">
                  <a:lumMod val="75000"/>
                </a:schemeClr>
              </a:solidFill>
            </a:endParaRPr>
          </a:p>
        </p:txBody>
      </p:sp>
    </p:spTree>
    <p:extLst>
      <p:ext uri="{BB962C8B-B14F-4D97-AF65-F5344CB8AC3E}">
        <p14:creationId xmlns:p14="http://schemas.microsoft.com/office/powerpoint/2010/main" val="993667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matesic red b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Image result for matesic red b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Image result for matesic red b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2" name="AutoShape 8" descr="Image result for matesic red b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4" name="AutoShape 10" descr="data:image/jpeg;base64,/9j/4AAQSkZJRgABAQAAAQABAAD/2wCEAAkGBxISEhUSEhIWFRUVGBgVFhUVFRUVFxYVFRUWFhcVFRUYHSggGBolGxUVITEhJSkrLi4uFx8zODMtNygtLisBCgoKDg0OGBAQGi0lHyUtLS01LSstLS0tNS0tLS0tLSsrLS0tLS0tLS0tLS0tKy0tLS0tLS0tLS0tLS0tLS0tLf/AABEIAKgBLAMBIgACEQEDEQH/xAAbAAACAgMBAAAAAAAAAAAAAAADBAIFAAEGB//EAD4QAAEDAgMFBQQIBgIDAQAAAAEAAhEDIQQSMQVBUWFxBhMigZEyobHBBzNCUmKC0fAUI5Ki4fEVclNj4iT/xAAZAQADAQEBAAAAAAAAAAAAAAAAAQIDBAX/xAAjEQACAgICAwACAwAAAAAAAAAAAQIRAyESMQRBUROxImHB/9oADAMBAAIRAxEAPwDoKhKgPkiVlCfgmZG4UuK1/hZ+qAJnepE6qBPxWi74pgEzLYcg5lIOQIJKkChZlIFABJWi5RJWi5MRZ4BXmH0VHs8K9oCyTKRKqVXYhyexBsq2sbpDYWgjOCX74MaXHQKoxeNfWIAIDIkMa4F7zNoOgbcXvyQCVllXxDG6k+QJHHUfJKvxzWAucGxqBJk21vEzuVY+hVqtIgDQZ2RUY2zmkGXDMZdvtbRGpbJzBjDlfaXOi5dly5iJF4zA9UrLUUOf8gMocGTvIuDli5AFyASOKlh8e1+gcPL/AEle5LWNPd5oFhINjJJzPAgQZ1GnBDeIqewMxbBIbJk8SL7xbgk512UsfLSRaU8S12hPC4IvEweG5MNffyVDSw4L5MmYmG2iOA13kdNCTd/BOyOMEmmGzJMxJJjiIFuNgiOSxTw0WLX6LYf8VCmwO0MEfZOpHFvEIOf4rVGLVDZfqt94lDV1Wu9QA0aixr9En3qk2qgdDhet50n3qw1dUgob7zRDfVsUsauiC+rbzTChzvPF5KywoXPsq+JX2AdYKWCG3hIVdVYPKr6pukNnHVzdR/wsr6qI+aZNhP1Wxu6qIWxu80BZv9VolbC0ihWaCkAtAojSmBoNRAxaE8EVtNyBke7UTTTAw54rYwqLEO4Buiu6IVVg6cK2pBSUgOJ0VfkJMKyrhI46p3VIuHtOsOMchzQVVsrtq1WmKYaX2JIBgfmO5qo/+Orh5ql1ycxyy0C0Na2Nw5q62a0D2jJO87z/ALVkwtjkLLGcrO3Hj4+jn8Pi6n1dRxMiA4kTobgkXOmvD1Yr419NwcGSSBJ8QNmts4Dz9/ROV8MHHhv/AH6BHo4RvBYPJPpGyxQ7Zp7s+VzbGAXDMYMib8wT704yk2ZIvv4IbaOpH7si0nQjk32LgorRj8Kx26fRIYj+XUaTYHwzEtuRAJ3fvRWBchVWh7SDp+7yqutoXG+x2lhBdwkXJgmbzuO4WHkUttXBWzgXFzEiRxjjonME49y2TOoPwv6plrAWQRYi49F1RZwziccauqzvualicHkcWm8GJ48CoADgtDJG++Um1TayjPwUw7RI0Rmd3DesJN7rJ06qJOvVIZIi+u5DIEDqpnXyQjo3qgGgtIDMVf4E2C56j7Tl0OBbYIZDGqhSNU3VhUCr62qQmcdWdfzUQ5RebrbGq0jNsmCtzosDfgtx8E6Js0FJrVtqMxuiKCyNOkmG01KmzRHYz4pMpA2MTDWKTKaYbSUlJABTU+7TLaSmaaRRHDtVhTStJqbYgCD2yue7R40SBu3cgNCrraVTKzqY+P6Lzzb2PmrE6ADz1P75LPLKonR48eU0OYHaDjpAvMnU9BF/gryjVLhNjbdP6Lg8NV8Vz6a8dTpbqul2bUbpmd6j9F5zyOz2HiSWi/w9W/7PzTGdVYcN5d/bx6I1N0aEnqR8gnyMnAfFRECToPB3ndz/AGUWrUix36SSJVKRDjuiRcQpNqCyWfXAFzzQTijKOdD42XOyqwzupHR3iB3ZmwCPNsf0lWdLQdP38FQYOqM7Tz/+bf1e8q5o1ZI5TPmT8iurDK4nDnjUip7R4cBzXD7Qg23t59PgqcjVdXtSkHsINoMg8xuPqVzDmwDK6k9HK+yBHwW2hbI+Cm0JMpEANOqi4Wd1RQNFFwsUrGRdr5IW5vVGdr5KEWHX5pWBPDjxO8l0WC3Ln6I8RXQ4IWCZLGnBIVmXVg5JVdUEs4Ui620KRCk0LRGJmVTyqcKUKhEWs+CZYz4KDBqmGD4JNjSCUmaI7G6LTAitGizNEiTGphjUOmNEwwJFI21qk5qm0LHJFEGBGYhtCO0JiK3tB9STz+RXke2a5FUnU2+G5ey7Ww2ei9vKR1ac3y968b2nhiaosbwPlHuWWZXE6PGlUwmH8ThAJnlPrwXV4DDOiS0nqwOt0gqko4Msg7uk+gsrihjQwXJjjAIvvGi8yvp7PJvoszTYB7It+EtPnEQswz2nQA+RcRu9oyVtu1wADmEW98AFLV9qtBBnUkeeu7l8CnaJplxRpg/YA/KBr1ARnstYCOiqqG0gftD5W5pt20abRLnC28mwHU6K000YyTTN1ac2BA5ACEEU3cIj/N40U6W16b5LXS3iPZvYEGIPqjGsHaQbbjqCJ+MeqXEOTor6tVzRYfOL6j3q/wBmYnvKeYe1ofJU1RpM+fv/AGU9sswAdBMesj4z6LbBalRj5FONje38e+jh3VGMzkFojgC4Bzj0BVPU3pnaW3KTXNpOM5pzcp8IBHH2vRCqMuRzXVjmnOSs480GscW17YOFMBbyrcLVmCIcFEokKMKWURcL+ShCMQo5VIG6Oq6DBKgoi66DBCypCY05V9bVP1Cqyu66olnHu1UmobiiMVozDAKYUGqYTFQRn6JmmNUsxMU/0UsaQ01FaEFqO0qS0FphMU0BiMwpFBgsctNWOKBkmozQgsR2poTMcLLyrtBS7qo/i0mBabC3xC9XOi4bt5s9pfSqRd5LHW1gAifIFTJWqLg6dnFu2uyDNWIgmHAZTvLy4C2gAEzPIhKbT7VYHIW0TWqOHtPaXNYdJiW3HMtbrYFUGK7MOqVXAtcGhzvEJcDFtRu6Jyl2cpUpc9jaoO9rmuaB+IB1tJuNy5X+Ndo9CMcsnaZmxe0Iqu7l1i/2SCNR4gL66LvcXsUuow0+IQ4Hg7jNrayOa84bstnfU3tZlHeNMjSzgTG7iF7ZUeO5gCJERxhc84x7idUZTWmeLY7bdai8sdoDctLvVptPQyDC2e2GJIilQDmzbMTnmPa8GXnrOq77GbBpVA4mx6A33R5Aqnw/ZtzfqqjCBucy48v8pwyqK6CeHm9soaFTaTnZ+7eGkeKRTeck6gOcSNPYBXcdnasFju+zzrIynWIk2tz9dydwlCo1okGw/wCono1wP73pynWLBDx3bfvU5DQfxZdDP3gR1UzyOTEsSiqQ66q2LEGd4NvI7/8AangmmLiQDfmCdD048CtUiHeFz3F0WzZfEOLXNgOHlPGFNpLWXG/dpFrq8brZhkVriVm2tn99WYWNgNgvI0Av4ncdDHXzVo4jXp8EvszGPJeX0onwh0yHNBdlGXzKacw79Vv4u25HP5knwjB+iBKyVstWZF1nAiMqEohasFPRQy7IFyhKMadlnd3SCyGH1XR4MWVFQpwQr/C6KoiJ1tFUVtVcVdFV1W3TYmcYTdFYgjVHYFRNBWlTlDCknYUEa5MUnJQFGplADzCjtck2ORg9SUOMcjNKSa9FFRIoca9Y5yXa9ZmQA3TKabokaJTjdExE9y436Sa76eHpvaMwFQZhfUg5b+The1wuxmyTx+Dp12OpVW5mPEOGm+xBFwQbgjQhS+tFwaTTZ463AGpVdVLyPEcsR4Giw1323DgujpU2RDpedZcZ3bpsPILksRtYMqvaJhr3gXvlDiB7kLaHaEgZWDM4+nXkvOnFuR7uJx4K2WG0sorMBIiQY5A3svRKVIGkwC4ufLS68p2LRDmvqVTmql0Dk21hw+16L07YOJz0g2Lt1G/9yq41olu9g8cWM3EngBNugVC/aFLOX0qrfxNmCDOpneunxOJpUWE1CBqbkceK5baexMPiG53M8TpcHDwuDTpfpfzWbgXjn9LzCbSBjf8AvfxCdp4hpvYa8LzuXldXDYrDuPdvL2ixa43A0uR+hT+yNud67unOLHkQOvEag7kpKSVg+D0egYRuV/dj6smWajIR7VM8IkEcjyvZ4ptj7/1t0XHdldouqACofE6WPAOlSk4gO4zqOgHFdTQrl8tm+Ug2PD/dgqw70c+ZU7FcBtBrqopu8OUgMaLgnI18nycIGmuquHtkyV5zjK04t4Bg5wGmdMmGw8gfmC7bs5tT+Jo5jGdpLKgH3hv8x75Xo4oqMFR5fkNubse7tZkRSFpWzCgRYsDVOFigdEHBYBqpOCyNUhmqbbhXGGFlU0tQrjD6KoiJVEi8XT9RIVNU2DOGaEw0IbW3R2BOwowBThbaFKErHRANRWNWmorUWARjUQBDaUQFIYZoRWpdrkUOQAw1bm6CHLGuugB2inRoksOndyoRomyA9yI8pdxSGeHdv9lmhjHgCA+Xsje17i4aaQS4eRXNtlkl4g6Tf1Xsn0k7E77D9+wTUw8k86J+skb8sB3QO4rzZ4bUYQfabuPDmd50C5sn8X/R6GF84d7EWYgQKlN123HPWxjl7yrbZ/a17CMocHQMwGnKIXN4vZV++pgyLvYLZmjWOY+S6DZOD2fUc0nEVKUkWc7KCCySA57YkO58eCmai10aRyTxvZa4SoK9Xv67szhEZvYYDYQ0jWQb6mfS1r7cEZKTDVfFhSDn3s0y4DKAHOaCSYEiYWtlUdlsAIe7FVGVC+GvNaWjMAH02nu8rQWkkgXYOiewuJrVWtbRwwwdEMe0VHZXPaxzw4d00DKJAFjv4xfHb6RpGbl0jkce/F4is6kKbaIpfWOJ7xzXSYpjLbPOsEiL33y2Ps+XNLsziw631g6cOMRvK691BrAYB1JvcuLpl7p1cf0VW3CljHvgfeA4meO7UG3BTOXo2UFHZHZILXO3S8mNby46x7l1GFxAY2o55hrWnOZgABrt0cOnIqiwoyBvGBBI+1Am43AZneal2hDv4CrEhhy03HeTVeKYiTukuPJirDG9r2YZ5bp+jlMDjDVdnMhznVK++Wms7OGnplI8l0WwNrDD13uMhr3l1QfhdlvHEG49N65fs4c1SdM5eQJiA0ZR5WcfNT2pXl0zrBBHAwfmvQekjzUrbs9rY8OAc0gtIkEXBB3grIXmuyO0tXDsYGuBZeWOaHCdTwcPI+S6XB9tKb4BpmTfwPa7+1+U+V1XFsycaOkIWAJTCbUo1TDKgzfccCx/9LoJ8pTsfBQ0AMrDvWzotHekBGnqFc4bRU9LVXGG0VoQSokamqfekamqGBxbEVqCxFagAgUlAFbBSAmFMIQKm0oGGBUwUIFTBQAQIjShBTCAChyymbqClR1QBaYZObkphgmiqEArFABWbQxVOmM1R7WDQF7g2TwE6qir9q8KzR5qE6Cm0mfzOge9JJvoLC9stvjAYKtiTBcBkpNN81V8hgI3gXcR91jl4rszaLKrRUaAC0QWTobAwBu3j03In0u9q3YurToAZadEFxaHZpe+LuMQSAALaeLiuX2T/JpHEEe27u2j8LQHvInfdgHUqZwtUbYZuDO3rYYtdI9l0EW0+9/rmmsA1rbguad4ERvuZ6rNiVGYmg2CTrcgeEiNRFm8zN+CjQwVZpylgtblEm0zpM6rlarTPWw5E/VousG+mPsl8RYkluZu+BaTEq9q7UzgAkW0DYNuaqsLgHkDNHUuHWJaDPWytMJs0AA5hbhefO1/JZN/DdtPtEqdPNr+h3ceqS2kzwW6mfnaArV7g0ADXzIjny0XK7S2qwOLiQ1rTcmRMEAWn1vyUcGzBzSZYOeYpsaDnkSyJJc6zRblby3apH6S9oCjRp4NkZmA160b6zwadNkb4Gff9lqvez+HFFpxeJOWoWF8OMdzSiXPeCfrXDduFreJedbfxnfYvM8QZNd7DMiIFOmeYb3c85XdhhxVs8/yJ8pURHgpZQ4BzA1rOIcQWEDiCXe5K46rLraaDpGUe66Sw7ZcapJtJAPQtB/qIPmp1HQbbo/fxWjM4oexW0clSizO1pALjmIAmzR8CmtoV75g3LobWBnhFvTgqbbZAYXQCTLb3MNawb+DsyK7AkU2vpPLA5odlEFskXhpFt+nFXGToUlsuMPtgtsfE3g4Bw56rq9j9pniAyrI+5UOYeUnMPI+S8vFeqPuO6tI98/JHpYpw1pf0Pk/3ALTkn2ZtHt+G7R0jaoO7Os+2zyIGb3RzVpRrteMzHNcOLSD6xovCsL2hc11zVtfu3NLsxAs0ESB1Kd2X2x7sl3ePpVnTJeCGP393vDGiLRYc1DivQqPbKOquMNovF+zv0nYkvDMThM9/rKOkcTEt4X+C9U7O7foYqRSd42iXUzGdrSYDiBuKSQi4ekamqdqJN+qTEcQwooSzHIwKACLcqErJQARpUwUEFSDkhh2lTBQGuUw5AhhpRWlKteitegA6nSMSYJiTAuTAmAN5QHVgASSABqToFze0u2ndkii0GPtvmPysHz9FSi2Ap2i+lYUWt/hqD3F2jnhtuIyhxg9ZVFR+kPaVWmG1XBhc6BkGV5DjaS2MoA/0uT7QValeuX94WZiS8N8IzE3LWtsPJL1MD3cOpkl2suLiDbeJVdMqjpn7cfUeHVqri3QFztAOJ11vCS/5tgL3BweYdJv4WDdB0JJAVG0VTqaY/IXemYqG06r20srnl3eOFoAAazgBzkeQVPI6EoIpMVWL3Oe7VxzHzXR9osA+lTwlE6GjTeAdxrTWd0PiaPILmXb16F22pvfVw7ntgFgykAiQGMaPQR6rJfDVRtN/Dmuz213YSrmguY45XNmLfeaSCA4L0ultim4B7XZg6Tm8LRIE5XNJlpE3EcY0v5vjMCIZzqBp84j3SgguFwSCReCRI4Hispxvs6cba3E9TdtsC7CHRfxENtcDwi+vHTeBCJT21OroB4uAYAdJfoJEecryn/ka8kd4b23SQJ1MT9o+qXrl7vE9xMbySVl+KJs88/SO/7QdtmNltF2Y73NETO5pN2wHe1F4iN66D6Peyz69MbSxsluuFoXAJGlYg7hHhHKeC832HgadGrhn4oEMqvb4Y8baLnAd+WnQG4bNyAXDQL2T6Se038PQ7iiIqVB3NBjfst9guA3WgDqOBXVjxI4cmVpnBdou0xxFSoxrpo0T3lVwI/m1R9XSE2IzgGN8KloE9y+s4y6q45jqYaQTB3XtHVUdeu1jQxhDgyS0gWfUNn1DOoHsg8hwVvSIGFaBqSGj8M3PzSYm23YDvIDWgaASOG+/nPk0I1FoztDtAQ49Bv93vWNwdySbh0EcCNBHRCx5y03Rq7+W3o+Qf7QVJfoV2s7+Sxx1qMfU00zVnP+Dh6Lo8IP/wA9P/qPgqTthALGj7LI9XD9FdYZp7lgH3Ar9kFLUb4oWMdBhWYwcEuKp8U7xlO6F2PMfwTLgx48TQSeUpPCtlPMp8FfMVCTuzNF5ltuQO9dT2UqVME3LQqlkm/A74c24dvhUQMaJvBtde5TXEl2eqbJ7cT4cUzL/wC2mCW/naJjqPRdMxweA5hDmm4c05gRyIXh2ExRFQ3tqeitsHjH5Zpve0EzDS5usXIFpIg/5UuK9Cou2vRQ9LMKJKzEHzredBBUkDC5lIFBlSCADtKlmQWqQQAYOUn1w1pc4wGiSeACE1cl2h2+01TRBlrHARxdDnE+oaPXimlYEdubcfWdHssHssm5J+0/nG7dK5erWJ3rGYgueSTxPqlXnetLopIWxZsjUX5mAnooVhYqGz7tIU2MlmVdtsexyBb5k559Ha9VYG3yVRj3ZnvF4gAQT7QEzG/ePNJ9AuxbD0c7gN2p6C/6L1ztdhDW2bsyq32/4bPI1zNp0QffK8swTYbWefs08v5nkAfAr0Cpt+sNnYAUMO2oylRqMqVHyRnNQgsaBcEBgM78yUWr2OpdRKfGNp1MIansVgW1GtP2spyPa074meg0VVRh7A7hw47wur2LQo46i6lSLQ81O8FMnxszCKlO8ZgDcHeJ3iFSNovDyx1MhzBkfDT7VPwybaxl9Fnms7fHpx/f+foqsZQiHe/96J7D1KNBjKrnZqhJMGnnDCCQA1jvA98Q6X2bYQSmcPhhVc2lvc9rByL3Bt/6lffSB2eFGnQaX8dBG7gjBFyH5LjFd1ZzOLxZrvo1HAta+swkuMvdNRoLqjzqYjQWRO0G2v4rEVcQ5+XOe7ptMk0aIZLnlrQTOUwOb38FZbX2QyjhMK4tcZdTLy6zQ0uDnDXgVy21Kv8AMLh4SD4coAAJ8REb2gFrY/CtpNrRwtRbTiDNB9QF7YDWQA3SB9lo4nWfMpjCU64huWQbw60wCbJvAYVtRsU6nc1y3xMq2p1pc4xSdFrBojjyBKxuPfSmjWYWvDXZSTaIPiB+0LWIWYxihiKjnOzMLnRmc4QAJJJn929yU2nUzUzVOrvYH4Q4S/q5wtyHNSpVM+bNam0Na9zTDnSB/LYDq4n970ni63e1gwaZ2sAFgACLAcBACB2E7SOLsTl/6j3LpaBho5WXN7QGbGu6q8Y+yAC4nE/5VBGZ5TuKxFp42QNnMtmTENttCLSelqtWFlGpIlCYMfDRIlM0n5TbgOfFU1WvG9EGKvM7o+Kdios6YBGX/wAh3CfDdzr6aCPNRzh0mHRJjLOgPI9T5hIHERMDdl5S/fA/LqhjGFnhjTTpuRYUeltRAsWJGZIKQWLEAbW1ixAGwpArFiQyGNxPd0qlT7jHO9Gkj3rxbG4h38RU19sfosWKl0NFhh5g8/gjuby0WLE2ykL15jT98Urs4+IiFixABq7TOl1V7Solrs4BuI/MBb3fBYsQL2P7awBwmGFF8d9WcKjmgyWMb7M9TPW/BI7B7QYnCZhSdLDd9J7c1Nx0kt3HmINlixZ49xtlT1LRe4rs8a1V1WnlpFxDwA4sDXPZTqHK51gAX2kqwwvbjFUX91jaZqOYQDWDW965mXwipb+aBIIMh3MrFi2lBUmTDLJO0dLgO0dOtiGNpMa4O8bfD3tU5ROd2gpXi1zMeSX0k4p1WqxgY7wsMy0iJiN3NYsWmOXHROWTyS5Mf7f0IwtEPAA8O+SGtaCbdAvMMDQFV73VDEgm+k+0fmtLFjOXJ2VCNI2aLDGRjiTJ8QdBHIXDgOUfNMUsa+G9811SkyINV0lrj7JpmCSLA5bghuoBWLFJQpi9pOfEAggkiBq9xkvPE81mxKZ7+nYnKZPXiVtYgBloLsa48z8FaVnQIW1iAKqo4ueGxpyT7GZREG0rFiAFq4PNSw5tF1pYgBbGuPAqFGsSNCsWIAZDjlAEyfF8v09FGltEAQ9kkW0OixY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6" name="AutoShape 12" descr="data:image/jpeg;base64,/9j/4AAQSkZJRgABAQAAAQABAAD/2wCEAAkGBxISEhUSEhIWFRUVGBgVFhUVFRUVFxYVFRUWFhcVFRUYHSggGBolGxUVITEhJSkrLi4uFx8zODMtNygtLisBCgoKDg0OGBAQGi0lHyUtLS01LSstLS0tNS0tLS0tLSsrLS0tLS0tLS0tLS0tKy0tLS0tLS0tLS0tLS0tLS0tLf/AABEIAKgBLAMBIgACEQEDEQH/xAAbAAACAgMBAAAAAAAAAAAAAAADBAIFAAEGB//EAD4QAAEDAgMFBQQIBgIDAQAAAAEAAhEDIQQSMQVBUWFxBhMigZEyobHBBzNCUmKC0fAUI5Ki4fEVclNj4iT/xAAZAQADAQEBAAAAAAAAAAAAAAAAAQIDBAX/xAAjEQACAgICAwACAwAAAAAAAAAAAQIRAyESMQRBUROxImHB/9oADAMBAAIRAxEAPwDoKhKgPkiVlCfgmZG4UuK1/hZ+qAJnepE6qBPxWi74pgEzLYcg5lIOQIJKkChZlIFABJWi5RJWi5MRZ4BXmH0VHs8K9oCyTKRKqVXYhyexBsq2sbpDYWgjOCX74MaXHQKoxeNfWIAIDIkMa4F7zNoOgbcXvyQCVllXxDG6k+QJHHUfJKvxzWAucGxqBJk21vEzuVY+hVqtIgDQZ2RUY2zmkGXDMZdvtbRGpbJzBjDlfaXOi5dly5iJF4zA9UrLUUOf8gMocGTvIuDli5AFyASOKlh8e1+gcPL/AEle5LWNPd5oFhINjJJzPAgQZ1GnBDeIqewMxbBIbJk8SL7xbgk512UsfLSRaU8S12hPC4IvEweG5MNffyVDSw4L5MmYmG2iOA13kdNCTd/BOyOMEmmGzJMxJJjiIFuNgiOSxTw0WLX6LYf8VCmwO0MEfZOpHFvEIOf4rVGLVDZfqt94lDV1Wu9QA0aixr9En3qk2qgdDhet50n3qw1dUgob7zRDfVsUsauiC+rbzTChzvPF5KywoXPsq+JX2AdYKWCG3hIVdVYPKr6pukNnHVzdR/wsr6qI+aZNhP1Wxu6qIWxu80BZv9VolbC0ihWaCkAtAojSmBoNRAxaE8EVtNyBke7UTTTAw54rYwqLEO4Buiu6IVVg6cK2pBSUgOJ0VfkJMKyrhI46p3VIuHtOsOMchzQVVsrtq1WmKYaX2JIBgfmO5qo/+Orh5ql1ycxyy0C0Na2Nw5q62a0D2jJO87z/ALVkwtjkLLGcrO3Hj4+jn8Pi6n1dRxMiA4kTobgkXOmvD1Yr419NwcGSSBJ8QNmts4Dz9/ROV8MHHhv/AH6BHo4RvBYPJPpGyxQ7Zp7s+VzbGAXDMYMib8wT704yk2ZIvv4IbaOpH7si0nQjk32LgorRj8Kx26fRIYj+XUaTYHwzEtuRAJ3fvRWBchVWh7SDp+7yqutoXG+x2lhBdwkXJgmbzuO4WHkUttXBWzgXFzEiRxjjonME49y2TOoPwv6plrAWQRYi49F1RZwziccauqzvualicHkcWm8GJ48CoADgtDJG++Um1TayjPwUw7RI0Rmd3DesJN7rJ06qJOvVIZIi+u5DIEDqpnXyQjo3qgGgtIDMVf4E2C56j7Tl0OBbYIZDGqhSNU3VhUCr62qQmcdWdfzUQ5RebrbGq0jNsmCtzosDfgtx8E6Js0FJrVtqMxuiKCyNOkmG01KmzRHYz4pMpA2MTDWKTKaYbSUlJABTU+7TLaSmaaRRHDtVhTStJqbYgCD2yue7R40SBu3cgNCrraVTKzqY+P6Lzzb2PmrE6ADz1P75LPLKonR48eU0OYHaDjpAvMnU9BF/gryjVLhNjbdP6Lg8NV8Vz6a8dTpbqul2bUbpmd6j9F5zyOz2HiSWi/w9W/7PzTGdVYcN5d/bx6I1N0aEnqR8gnyMnAfFRECToPB3ndz/AGUWrUix36SSJVKRDjuiRcQpNqCyWfXAFzzQTijKOdD42XOyqwzupHR3iB3ZmwCPNsf0lWdLQdP38FQYOqM7Tz/+bf1e8q5o1ZI5TPmT8iurDK4nDnjUip7R4cBzXD7Qg23t59PgqcjVdXtSkHsINoMg8xuPqVzDmwDK6k9HK+yBHwW2hbI+Cm0JMpEANOqi4Wd1RQNFFwsUrGRdr5IW5vVGdr5KEWHX5pWBPDjxO8l0WC3Ln6I8RXQ4IWCZLGnBIVmXVg5JVdUEs4Ui620KRCk0LRGJmVTyqcKUKhEWs+CZYz4KDBqmGD4JNjSCUmaI7G6LTAitGizNEiTGphjUOmNEwwJFI21qk5qm0LHJFEGBGYhtCO0JiK3tB9STz+RXke2a5FUnU2+G5ey7Ww2ei9vKR1ac3y968b2nhiaosbwPlHuWWZXE6PGlUwmH8ThAJnlPrwXV4DDOiS0nqwOt0gqko4Msg7uk+gsrihjQwXJjjAIvvGi8yvp7PJvoszTYB7It+EtPnEQswz2nQA+RcRu9oyVtu1wADmEW98AFLV9qtBBnUkeeu7l8CnaJplxRpg/YA/KBr1ARnstYCOiqqG0gftD5W5pt20abRLnC28mwHU6K000YyTTN1ac2BA5ACEEU3cIj/N40U6W16b5LXS3iPZvYEGIPqjGsHaQbbjqCJ+MeqXEOTor6tVzRYfOL6j3q/wBmYnvKeYe1ofJU1RpM+fv/AGU9sswAdBMesj4z6LbBalRj5FONje38e+jh3VGMzkFojgC4Bzj0BVPU3pnaW3KTXNpOM5pzcp8IBHH2vRCqMuRzXVjmnOSs480GscW17YOFMBbyrcLVmCIcFEokKMKWURcL+ShCMQo5VIG6Oq6DBKgoi66DBCypCY05V9bVP1Cqyu66olnHu1UmobiiMVozDAKYUGqYTFQRn6JmmNUsxMU/0UsaQ01FaEFqO0qS0FphMU0BiMwpFBgsctNWOKBkmozQgsR2poTMcLLyrtBS7qo/i0mBabC3xC9XOi4bt5s9pfSqRd5LHW1gAifIFTJWqLg6dnFu2uyDNWIgmHAZTvLy4C2gAEzPIhKbT7VYHIW0TWqOHtPaXNYdJiW3HMtbrYFUGK7MOqVXAtcGhzvEJcDFtRu6Jyl2cpUpc9jaoO9rmuaB+IB1tJuNy5X+Ndo9CMcsnaZmxe0Iqu7l1i/2SCNR4gL66LvcXsUuow0+IQ4Hg7jNrayOa84bstnfU3tZlHeNMjSzgTG7iF7ZUeO5gCJERxhc84x7idUZTWmeLY7bdai8sdoDctLvVptPQyDC2e2GJIilQDmzbMTnmPa8GXnrOq77GbBpVA4mx6A33R5Aqnw/ZtzfqqjCBucy48v8pwyqK6CeHm9soaFTaTnZ+7eGkeKRTeck6gOcSNPYBXcdnasFju+zzrIynWIk2tz9dydwlCo1okGw/wCono1wP73pynWLBDx3bfvU5DQfxZdDP3gR1UzyOTEsSiqQ66q2LEGd4NvI7/8AangmmLiQDfmCdD048CtUiHeFz3F0WzZfEOLXNgOHlPGFNpLWXG/dpFrq8brZhkVriVm2tn99WYWNgNgvI0Av4ncdDHXzVo4jXp8EvszGPJeX0onwh0yHNBdlGXzKacw79Vv4u25HP5knwjB+iBKyVstWZF1nAiMqEohasFPRQy7IFyhKMadlnd3SCyGH1XR4MWVFQpwQr/C6KoiJ1tFUVtVcVdFV1W3TYmcYTdFYgjVHYFRNBWlTlDCknYUEa5MUnJQFGplADzCjtck2ORg9SUOMcjNKSa9FFRIoca9Y5yXa9ZmQA3TKabokaJTjdExE9y436Sa76eHpvaMwFQZhfUg5b+The1wuxmyTx+Dp12OpVW5mPEOGm+xBFwQbgjQhS+tFwaTTZ463AGpVdVLyPEcsR4Giw1323DgujpU2RDpedZcZ3bpsPILksRtYMqvaJhr3gXvlDiB7kLaHaEgZWDM4+nXkvOnFuR7uJx4K2WG0sorMBIiQY5A3svRKVIGkwC4ufLS68p2LRDmvqVTmql0Dk21hw+16L07YOJz0g2Lt1G/9yq41olu9g8cWM3EngBNugVC/aFLOX0qrfxNmCDOpneunxOJpUWE1CBqbkceK5baexMPiG53M8TpcHDwuDTpfpfzWbgXjn9LzCbSBjf8AvfxCdp4hpvYa8LzuXldXDYrDuPdvL2ixa43A0uR+hT+yNud67unOLHkQOvEag7kpKSVg+D0egYRuV/dj6smWajIR7VM8IkEcjyvZ4ptj7/1t0XHdldouqACofE6WPAOlSk4gO4zqOgHFdTQrl8tm+Ug2PD/dgqw70c+ZU7FcBtBrqopu8OUgMaLgnI18nycIGmuquHtkyV5zjK04t4Bg5wGmdMmGw8gfmC7bs5tT+Jo5jGdpLKgH3hv8x75Xo4oqMFR5fkNubse7tZkRSFpWzCgRYsDVOFigdEHBYBqpOCyNUhmqbbhXGGFlU0tQrjD6KoiJVEi8XT9RIVNU2DOGaEw0IbW3R2BOwowBThbaFKErHRANRWNWmorUWARjUQBDaUQFIYZoRWpdrkUOQAw1bm6CHLGuugB2inRoksOndyoRomyA9yI8pdxSGeHdv9lmhjHgCA+Xsje17i4aaQS4eRXNtlkl4g6Tf1Xsn0k7E77D9+wTUw8k86J+skb8sB3QO4rzZ4bUYQfabuPDmd50C5sn8X/R6GF84d7EWYgQKlN123HPWxjl7yrbZ/a17CMocHQMwGnKIXN4vZV++pgyLvYLZmjWOY+S6DZOD2fUc0nEVKUkWc7KCCySA57YkO58eCmai10aRyTxvZa4SoK9Xv67szhEZvYYDYQ0jWQb6mfS1r7cEZKTDVfFhSDn3s0y4DKAHOaCSYEiYWtlUdlsAIe7FVGVC+GvNaWjMAH02nu8rQWkkgXYOiewuJrVWtbRwwwdEMe0VHZXPaxzw4d00DKJAFjv4xfHb6RpGbl0jkce/F4is6kKbaIpfWOJ7xzXSYpjLbPOsEiL33y2Ps+XNLsziw631g6cOMRvK691BrAYB1JvcuLpl7p1cf0VW3CljHvgfeA4meO7UG3BTOXo2UFHZHZILXO3S8mNby46x7l1GFxAY2o55hrWnOZgABrt0cOnIqiwoyBvGBBI+1Am43AZneal2hDv4CrEhhy03HeTVeKYiTukuPJirDG9r2YZ5bp+jlMDjDVdnMhznVK++Wms7OGnplI8l0WwNrDD13uMhr3l1QfhdlvHEG49N65fs4c1SdM5eQJiA0ZR5WcfNT2pXl0zrBBHAwfmvQekjzUrbs9rY8OAc0gtIkEXBB3grIXmuyO0tXDsYGuBZeWOaHCdTwcPI+S6XB9tKb4BpmTfwPa7+1+U+V1XFsycaOkIWAJTCbUo1TDKgzfccCx/9LoJ8pTsfBQ0AMrDvWzotHekBGnqFc4bRU9LVXGG0VoQSokamqfekamqGBxbEVqCxFagAgUlAFbBSAmFMIQKm0oGGBUwUIFTBQAQIjShBTCAChyymbqClR1QBaYZObkphgmiqEArFABWbQxVOmM1R7WDQF7g2TwE6qir9q8KzR5qE6Cm0mfzOge9JJvoLC9stvjAYKtiTBcBkpNN81V8hgI3gXcR91jl4rszaLKrRUaAC0QWTobAwBu3j03In0u9q3YurToAZadEFxaHZpe+LuMQSAALaeLiuX2T/JpHEEe27u2j8LQHvInfdgHUqZwtUbYZuDO3rYYtdI9l0EW0+9/rmmsA1rbguad4ERvuZ6rNiVGYmg2CTrcgeEiNRFm8zN+CjQwVZpylgtblEm0zpM6rlarTPWw5E/VousG+mPsl8RYkluZu+BaTEq9q7UzgAkW0DYNuaqsLgHkDNHUuHWJaDPWytMJs0AA5hbhefO1/JZN/DdtPtEqdPNr+h3ceqS2kzwW6mfnaArV7g0ADXzIjny0XK7S2qwOLiQ1rTcmRMEAWn1vyUcGzBzSZYOeYpsaDnkSyJJc6zRblby3apH6S9oCjRp4NkZmA160b6zwadNkb4Gff9lqvez+HFFpxeJOWoWF8OMdzSiXPeCfrXDduFreJedbfxnfYvM8QZNd7DMiIFOmeYb3c85XdhhxVs8/yJ8pURHgpZQ4BzA1rOIcQWEDiCXe5K46rLraaDpGUe66Sw7ZcapJtJAPQtB/qIPmp1HQbbo/fxWjM4oexW0clSizO1pALjmIAmzR8CmtoV75g3LobWBnhFvTgqbbZAYXQCTLb3MNawb+DsyK7AkU2vpPLA5odlEFskXhpFt+nFXGToUlsuMPtgtsfE3g4Bw56rq9j9pniAyrI+5UOYeUnMPI+S8vFeqPuO6tI98/JHpYpw1pf0Pk/3ALTkn2ZtHt+G7R0jaoO7Os+2zyIGb3RzVpRrteMzHNcOLSD6xovCsL2hc11zVtfu3NLsxAs0ESB1Kd2X2x7sl3ePpVnTJeCGP393vDGiLRYc1DivQqPbKOquMNovF+zv0nYkvDMThM9/rKOkcTEt4X+C9U7O7foYqRSd42iXUzGdrSYDiBuKSQi4ekamqdqJN+qTEcQwooSzHIwKACLcqErJQARpUwUEFSDkhh2lTBQGuUw5AhhpRWlKteitegA6nSMSYJiTAuTAmAN5QHVgASSABqToFze0u2ndkii0GPtvmPysHz9FSi2Ap2i+lYUWt/hqD3F2jnhtuIyhxg9ZVFR+kPaVWmG1XBhc6BkGV5DjaS2MoA/0uT7QValeuX94WZiS8N8IzE3LWtsPJL1MD3cOpkl2suLiDbeJVdMqjpn7cfUeHVqri3QFztAOJ11vCS/5tgL3BweYdJv4WDdB0JJAVG0VTqaY/IXemYqG06r20srnl3eOFoAAazgBzkeQVPI6EoIpMVWL3Oe7VxzHzXR9osA+lTwlE6GjTeAdxrTWd0PiaPILmXb16F22pvfVw7ntgFgykAiQGMaPQR6rJfDVRtN/Dmuz213YSrmguY45XNmLfeaSCA4L0ultim4B7XZg6Tm8LRIE5XNJlpE3EcY0v5vjMCIZzqBp84j3SgguFwSCReCRI4Hispxvs6cba3E9TdtsC7CHRfxENtcDwi+vHTeBCJT21OroB4uAYAdJfoJEecryn/ka8kd4b23SQJ1MT9o+qXrl7vE9xMbySVl+KJs88/SO/7QdtmNltF2Y73NETO5pN2wHe1F4iN66D6Peyz69MbSxsluuFoXAJGlYg7hHhHKeC832HgadGrhn4oEMqvb4Y8baLnAd+WnQG4bNyAXDQL2T6Se038PQ7iiIqVB3NBjfst9guA3WgDqOBXVjxI4cmVpnBdou0xxFSoxrpo0T3lVwI/m1R9XSE2IzgGN8KloE9y+s4y6q45jqYaQTB3XtHVUdeu1jQxhDgyS0gWfUNn1DOoHsg8hwVvSIGFaBqSGj8M3PzSYm23YDvIDWgaASOG+/nPk0I1FoztDtAQ49Bv93vWNwdySbh0EcCNBHRCx5y03Rq7+W3o+Qf7QVJfoV2s7+Sxx1qMfU00zVnP+Dh6Lo8IP/wA9P/qPgqTthALGj7LI9XD9FdYZp7lgH3Ar9kFLUb4oWMdBhWYwcEuKp8U7xlO6F2PMfwTLgx48TQSeUpPCtlPMp8FfMVCTuzNF5ltuQO9dT2UqVME3LQqlkm/A74c24dvhUQMaJvBtde5TXEl2eqbJ7cT4cUzL/wC2mCW/naJjqPRdMxweA5hDmm4c05gRyIXh2ExRFQ3tqeitsHjH5Zpve0EzDS5usXIFpIg/5UuK9Cou2vRQ9LMKJKzEHzredBBUkDC5lIFBlSCADtKlmQWqQQAYOUn1w1pc4wGiSeACE1cl2h2+01TRBlrHARxdDnE+oaPXimlYEdubcfWdHssHssm5J+0/nG7dK5erWJ3rGYgueSTxPqlXnetLopIWxZsjUX5mAnooVhYqGz7tIU2MlmVdtsexyBb5k559Ha9VYG3yVRj3ZnvF4gAQT7QEzG/ePNJ9AuxbD0c7gN2p6C/6L1ztdhDW2bsyq32/4bPI1zNp0QffK8swTYbWefs08v5nkAfAr0Cpt+sNnYAUMO2oylRqMqVHyRnNQgsaBcEBgM78yUWr2OpdRKfGNp1MIansVgW1GtP2spyPa074meg0VVRh7A7hw47wur2LQo46i6lSLQ81O8FMnxszCKlO8ZgDcHeJ3iFSNovDyx1MhzBkfDT7VPwybaxl9Fnms7fHpx/f+foqsZQiHe/96J7D1KNBjKrnZqhJMGnnDCCQA1jvA98Q6X2bYQSmcPhhVc2lvc9rByL3Bt/6lffSB2eFGnQaX8dBG7gjBFyH5LjFd1ZzOLxZrvo1HAta+swkuMvdNRoLqjzqYjQWRO0G2v4rEVcQ5+XOe7ptMk0aIZLnlrQTOUwOb38FZbX2QyjhMK4tcZdTLy6zQ0uDnDXgVy21Kv8AMLh4SD4coAAJ8REb2gFrY/CtpNrRwtRbTiDNB9QF7YDWQA3SB9lo4nWfMpjCU64huWQbw60wCbJvAYVtRsU6nc1y3xMq2p1pc4xSdFrBojjyBKxuPfSmjWYWvDXZSTaIPiB+0LWIWYxihiKjnOzMLnRmc4QAJJJn929yU2nUzUzVOrvYH4Q4S/q5wtyHNSpVM+bNam0Na9zTDnSB/LYDq4n970ni63e1gwaZ2sAFgACLAcBACB2E7SOLsTl/6j3LpaBho5WXN7QGbGu6q8Y+yAC4nE/5VBGZ5TuKxFp42QNnMtmTENttCLSelqtWFlGpIlCYMfDRIlM0n5TbgOfFU1WvG9EGKvM7o+Kdios6YBGX/wAh3CfDdzr6aCPNRzh0mHRJjLOgPI9T5hIHERMDdl5S/fA/LqhjGFnhjTTpuRYUeltRAsWJGZIKQWLEAbW1ixAGwpArFiQyGNxPd0qlT7jHO9Gkj3rxbG4h38RU19sfosWKl0NFhh5g8/gjuby0WLE2ykL15jT98Urs4+IiFixABq7TOl1V7Solrs4BuI/MBb3fBYsQL2P7awBwmGFF8d9WcKjmgyWMb7M9TPW/BI7B7QYnCZhSdLDd9J7c1Nx0kt3HmINlixZ49xtlT1LRe4rs8a1V1WnlpFxDwA4sDXPZTqHK51gAX2kqwwvbjFUX91jaZqOYQDWDW965mXwipb+aBIIMh3MrFi2lBUmTDLJO0dLgO0dOtiGNpMa4O8bfD3tU5ROd2gpXi1zMeSX0k4p1WqxgY7wsMy0iJiN3NYsWmOXHROWTyS5Mf7f0IwtEPAA8O+SGtaCbdAvMMDQFV73VDEgm+k+0fmtLFjOXJ2VCNI2aLDGRjiTJ8QdBHIXDgOUfNMUsa+G9811SkyINV0lrj7JpmCSLA5bghuoBWLFJQpi9pOfEAggkiBq9xkvPE81mxKZ7+nYnKZPXiVtYgBloLsa48z8FaVnQIW1iAKqo4ueGxpyT7GZREG0rFiAFq4PNSw5tF1pYgBbGuPAqFGsSNCsWIAZDjlAEyfF8v09FGltEAQ9kkW0OixY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1038" name="Picture 14" descr="Image result for matesic red bull"/>
          <p:cNvPicPr>
            <a:picLocks noChangeAspect="1" noChangeArrowheads="1"/>
          </p:cNvPicPr>
          <p:nvPr/>
        </p:nvPicPr>
        <p:blipFill>
          <a:blip r:embed="rId2" cstate="print"/>
          <a:srcRect/>
          <a:stretch>
            <a:fillRect/>
          </a:stretch>
        </p:blipFill>
        <p:spPr bwMode="auto">
          <a:xfrm>
            <a:off x="179511" y="260647"/>
            <a:ext cx="4920549" cy="2952329"/>
          </a:xfrm>
          <a:prstGeom prst="rect">
            <a:avLst/>
          </a:prstGeom>
          <a:noFill/>
        </p:spPr>
      </p:pic>
      <p:pic>
        <p:nvPicPr>
          <p:cNvPr id="1040" name="Picture 16" descr="Image result for amazon direktor"/>
          <p:cNvPicPr>
            <a:picLocks noChangeAspect="1" noChangeArrowheads="1"/>
          </p:cNvPicPr>
          <p:nvPr/>
        </p:nvPicPr>
        <p:blipFill>
          <a:blip r:embed="rId3" cstate="print"/>
          <a:srcRect/>
          <a:stretch>
            <a:fillRect/>
          </a:stretch>
        </p:blipFill>
        <p:spPr bwMode="auto">
          <a:xfrm>
            <a:off x="3588223" y="3429000"/>
            <a:ext cx="5330625" cy="32072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normAutofit fontScale="90000"/>
          </a:bodyPr>
          <a:lstStyle/>
          <a:p>
            <a:r>
              <a:rPr lang="sl-SI">
                <a:latin typeface="Trebuchet MS" pitchFamily="34" charset="0"/>
              </a:rPr>
              <a:t>PODOBA BZ MERCEDES-BENZ VS. DACIA</a:t>
            </a:r>
          </a:p>
        </p:txBody>
      </p:sp>
      <p:pic>
        <p:nvPicPr>
          <p:cNvPr id="236547" name="Picture 3" descr="MERCEDES"/>
          <p:cNvPicPr>
            <a:picLocks noChangeAspect="1" noChangeArrowheads="1"/>
          </p:cNvPicPr>
          <p:nvPr/>
        </p:nvPicPr>
        <p:blipFill>
          <a:blip r:embed="rId2" cstate="print"/>
          <a:srcRect/>
          <a:stretch>
            <a:fillRect/>
          </a:stretch>
        </p:blipFill>
        <p:spPr bwMode="auto">
          <a:xfrm>
            <a:off x="1331913" y="2060575"/>
            <a:ext cx="6673850" cy="1779588"/>
          </a:xfrm>
          <a:prstGeom prst="rect">
            <a:avLst/>
          </a:prstGeom>
          <a:noFill/>
        </p:spPr>
      </p:pic>
      <p:pic>
        <p:nvPicPr>
          <p:cNvPr id="236548" name="Picture 4" descr="DACIA"/>
          <p:cNvPicPr>
            <a:picLocks noChangeAspect="1" noChangeArrowheads="1"/>
          </p:cNvPicPr>
          <p:nvPr/>
        </p:nvPicPr>
        <p:blipFill>
          <a:blip r:embed="rId3" cstate="print"/>
          <a:srcRect/>
          <a:stretch>
            <a:fillRect/>
          </a:stretch>
        </p:blipFill>
        <p:spPr bwMode="auto">
          <a:xfrm>
            <a:off x="1331913" y="4365625"/>
            <a:ext cx="6696075" cy="1816100"/>
          </a:xfrm>
          <a:prstGeom prst="rect">
            <a:avLst/>
          </a:prstGeom>
          <a:noFill/>
        </p:spPr>
      </p:pic>
      <p:pic>
        <p:nvPicPr>
          <p:cNvPr id="236549" name="Picture 5" descr="mecedes-benz"/>
          <p:cNvPicPr>
            <a:picLocks noChangeAspect="1" noChangeArrowheads="1"/>
          </p:cNvPicPr>
          <p:nvPr/>
        </p:nvPicPr>
        <p:blipFill>
          <a:blip r:embed="rId4" cstate="print"/>
          <a:srcRect/>
          <a:stretch>
            <a:fillRect/>
          </a:stretch>
        </p:blipFill>
        <p:spPr bwMode="auto">
          <a:xfrm>
            <a:off x="8101013" y="2420938"/>
            <a:ext cx="762000" cy="561975"/>
          </a:xfrm>
          <a:prstGeom prst="rect">
            <a:avLst/>
          </a:prstGeom>
          <a:noFill/>
        </p:spPr>
      </p:pic>
      <p:pic>
        <p:nvPicPr>
          <p:cNvPr id="236550" name="Picture 6" descr="dacia"/>
          <p:cNvPicPr>
            <a:picLocks noChangeAspect="1" noChangeArrowheads="1"/>
          </p:cNvPicPr>
          <p:nvPr/>
        </p:nvPicPr>
        <p:blipFill>
          <a:blip r:embed="rId5" cstate="print"/>
          <a:srcRect/>
          <a:stretch>
            <a:fillRect/>
          </a:stretch>
        </p:blipFill>
        <p:spPr bwMode="auto">
          <a:xfrm>
            <a:off x="8172450" y="4724400"/>
            <a:ext cx="760413" cy="935038"/>
          </a:xfrm>
          <a:prstGeom prst="rect">
            <a:avLst/>
          </a:prstGeom>
          <a:noFill/>
        </p:spPr>
      </p:pic>
    </p:spTree>
    <p:extLst>
      <p:ext uri="{BB962C8B-B14F-4D97-AF65-F5344CB8AC3E}">
        <p14:creationId xmlns:p14="http://schemas.microsoft.com/office/powerpoint/2010/main" val="1598358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60032" y="0"/>
            <a:ext cx="4283968" cy="6858000"/>
          </a:xfrm>
          <a:noFill/>
        </p:spPr>
        <p:txBody>
          <a:bodyPr>
            <a:normAutofit/>
          </a:bodyPr>
          <a:lstStyle/>
          <a:p>
            <a:endParaRPr lang="sl-SI" dirty="0">
              <a:solidFill>
                <a:schemeClr val="bg1"/>
              </a:solidFill>
            </a:endParaRPr>
          </a:p>
          <a:p>
            <a:endParaRPr lang="sl-SI" sz="2800" dirty="0" smtClean="0">
              <a:solidFill>
                <a:schemeClr val="bg1"/>
              </a:solidFill>
            </a:endParaRPr>
          </a:p>
          <a:p>
            <a:pPr algn="ctr"/>
            <a:r>
              <a:rPr lang="sl-SI" sz="2800" dirty="0" smtClean="0">
                <a:solidFill>
                  <a:schemeClr val="tx2"/>
                </a:solidFill>
              </a:rPr>
              <a:t>BLAGOVNE ZNAMKE ŽIVIJO V SRCIH IN MISLIH PORABNIKOV.</a:t>
            </a:r>
            <a:endParaRPr lang="sl-SI" sz="2800" dirty="0">
              <a:solidFill>
                <a:schemeClr val="tx2"/>
              </a:solidFill>
            </a:endParaRPr>
          </a:p>
          <a:p>
            <a:pPr algn="ctr"/>
            <a:endParaRPr lang="sl-SI" sz="2800" dirty="0" smtClean="0">
              <a:solidFill>
                <a:schemeClr val="tx2"/>
              </a:solidFill>
            </a:endParaRPr>
          </a:p>
          <a:p>
            <a:pPr algn="ctr"/>
            <a:endParaRPr lang="sl-SI" sz="2800" dirty="0" smtClean="0">
              <a:solidFill>
                <a:schemeClr val="tx2"/>
              </a:solidFill>
            </a:endParaRPr>
          </a:p>
          <a:p>
            <a:pPr algn="ctr"/>
            <a:r>
              <a:rPr lang="sl-SI" sz="2800" dirty="0" smtClean="0">
                <a:solidFill>
                  <a:schemeClr val="tx2"/>
                </a:solidFill>
              </a:rPr>
              <a:t>ZAZNAVE PORABNIKOV, NJIHOVA DOJEMANJA SO ODRAZ MOČI BLAGOVNIH ZNAMK. </a:t>
            </a:r>
            <a:endParaRPr lang="en-US" dirty="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0" y="0"/>
            <a:ext cx="4872172" cy="6858000"/>
          </a:xfrm>
          <a:prstGeom prst="rect">
            <a:avLst/>
          </a:prstGeom>
        </p:spPr>
      </p:pic>
    </p:spTree>
    <p:extLst>
      <p:ext uri="{BB962C8B-B14F-4D97-AF65-F5344CB8AC3E}">
        <p14:creationId xmlns:p14="http://schemas.microsoft.com/office/powerpoint/2010/main" val="242482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6B7F"/>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779104" y="2782428"/>
            <a:ext cx="6460435" cy="36933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3600"/>
              <a:buFont typeface="Georgia"/>
              <a:buNone/>
            </a:pPr>
            <a:r>
              <a:rPr lang="en-US" sz="3600" b="0" i="0" u="none" strike="noStrike" cap="none" dirty="0" smtClean="0">
                <a:solidFill>
                  <a:schemeClr val="lt1"/>
                </a:solidFill>
                <a:latin typeface="Georgia"/>
                <a:ea typeface="Georgia"/>
                <a:cs typeface="Georgia"/>
                <a:sym typeface="Georgia"/>
              </a:rPr>
              <a:t>M</a:t>
            </a:r>
            <a:r>
              <a:rPr lang="sl-SI" sz="3600" b="0" i="0" u="none" strike="noStrike" cap="none" dirty="0" smtClean="0">
                <a:solidFill>
                  <a:schemeClr val="lt1"/>
                </a:solidFill>
                <a:latin typeface="Georgia"/>
                <a:ea typeface="Georgia"/>
                <a:cs typeface="Georgia"/>
                <a:sym typeface="Georgia"/>
              </a:rPr>
              <a:t>OČNA BLAGOVNA ZNAMKA</a:t>
            </a:r>
            <a:endParaRPr sz="3600" b="0" i="0" u="none" strike="noStrike" cap="none" dirty="0">
              <a:solidFill>
                <a:schemeClr val="lt1"/>
              </a:solidFill>
              <a:latin typeface="Georgia"/>
              <a:ea typeface="Georgia"/>
              <a:cs typeface="Georgia"/>
              <a:sym typeface="Georgia"/>
            </a:endParaRPr>
          </a:p>
        </p:txBody>
      </p:sp>
      <p:sp>
        <p:nvSpPr>
          <p:cNvPr id="115" name="Shape 115"/>
          <p:cNvSpPr txBox="1">
            <a:spLocks noGrp="1"/>
          </p:cNvSpPr>
          <p:nvPr>
            <p:ph type="body" idx="1"/>
          </p:nvPr>
        </p:nvSpPr>
        <p:spPr>
          <a:xfrm>
            <a:off x="1779104" y="3400485"/>
            <a:ext cx="6460435" cy="37862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lt1"/>
              </a:buClr>
              <a:buSzPts val="2000"/>
              <a:buFont typeface="Arial"/>
              <a:buNone/>
            </a:pPr>
            <a:r>
              <a:rPr lang="sl-SI" sz="3600" dirty="0" smtClean="0">
                <a:solidFill>
                  <a:schemeClr val="lt1"/>
                </a:solidFill>
                <a:latin typeface="Georgia"/>
                <a:ea typeface="Georgia"/>
                <a:cs typeface="Georgia"/>
                <a:sym typeface="Georgia"/>
              </a:rPr>
              <a:t>Konkurenčna prednost</a:t>
            </a:r>
            <a:endParaRPr sz="3600" b="0" i="0" u="none" strike="noStrike" cap="none" dirty="0">
              <a:solidFill>
                <a:schemeClr val="lt1"/>
              </a:solidFill>
              <a:latin typeface="Georgia"/>
              <a:ea typeface="Georgia"/>
              <a:cs typeface="Georgia"/>
              <a:sym typeface="Georgia"/>
            </a:endParaRPr>
          </a:p>
        </p:txBody>
      </p:sp>
      <p:sp>
        <p:nvSpPr>
          <p:cNvPr id="116" name="Shape 116"/>
          <p:cNvSpPr txBox="1"/>
          <p:nvPr/>
        </p:nvSpPr>
        <p:spPr>
          <a:xfrm>
            <a:off x="1779104" y="4780723"/>
            <a:ext cx="6460435" cy="1199316"/>
          </a:xfrm>
          <a:prstGeom prst="rect">
            <a:avLst/>
          </a:prstGeom>
          <a:noFill/>
          <a:ln>
            <a:noFill/>
          </a:ln>
        </p:spPr>
        <p:txBody>
          <a:bodyPr spcFirstLastPara="1" wrap="square" lIns="0" tIns="0" rIns="0" bIns="0" anchor="b" anchorCtr="0">
            <a:noAutofit/>
          </a:bodyPr>
          <a:lstStyle/>
          <a:p>
            <a:pPr>
              <a:buClr>
                <a:srgbClr val="FFFFFF"/>
              </a:buClr>
              <a:buSzPts val="800"/>
              <a:buFont typeface="Arial"/>
              <a:buNone/>
            </a:pPr>
            <a:r>
              <a:rPr lang="sl-SI" b="1" kern="0" dirty="0" smtClean="0">
                <a:solidFill>
                  <a:srgbClr val="FFFFFF"/>
                </a:solidFill>
                <a:ea typeface="Arial"/>
                <a:cs typeface="Arial"/>
                <a:sym typeface="Arial"/>
              </a:rPr>
              <a:t>SPOT svetovanje Posavje</a:t>
            </a:r>
          </a:p>
          <a:p>
            <a:pPr>
              <a:buClr>
                <a:srgbClr val="FFFFFF"/>
              </a:buClr>
              <a:buSzPts val="800"/>
              <a:buFont typeface="Arial"/>
              <a:buNone/>
            </a:pPr>
            <a:r>
              <a:rPr lang="sl-SI" b="1" kern="0" dirty="0" smtClean="0">
                <a:solidFill>
                  <a:srgbClr val="FFFFFF"/>
                </a:solidFill>
                <a:ea typeface="Arial"/>
                <a:cs typeface="Arial"/>
                <a:sym typeface="Arial"/>
              </a:rPr>
              <a:t>CPT Krško in izvajalca OOZ Brežice</a:t>
            </a:r>
          </a:p>
          <a:p>
            <a:pPr>
              <a:buClr>
                <a:srgbClr val="FFFFFF"/>
              </a:buClr>
              <a:buSzPts val="800"/>
              <a:buFont typeface="Arial"/>
              <a:buNone/>
            </a:pPr>
            <a:r>
              <a:rPr lang="sl-SI" b="1" kern="0" dirty="0" smtClean="0">
                <a:solidFill>
                  <a:srgbClr val="FFFFFF"/>
                </a:solidFill>
                <a:ea typeface="Arial"/>
                <a:cs typeface="Arial"/>
                <a:sym typeface="Arial"/>
              </a:rPr>
              <a:t>SREDA</a:t>
            </a:r>
            <a:r>
              <a:rPr lang="en-US" b="1" kern="0" dirty="0" smtClean="0">
                <a:solidFill>
                  <a:srgbClr val="FFFFFF"/>
                </a:solidFill>
                <a:ea typeface="Arial"/>
                <a:cs typeface="Arial"/>
                <a:sym typeface="Arial"/>
              </a:rPr>
              <a:t> </a:t>
            </a:r>
            <a:r>
              <a:rPr lang="en-US" b="1" kern="0" dirty="0">
                <a:solidFill>
                  <a:srgbClr val="FFFFFF"/>
                </a:solidFill>
                <a:ea typeface="Arial"/>
                <a:cs typeface="Arial"/>
                <a:sym typeface="Arial"/>
              </a:rPr>
              <a:t>/ 4</a:t>
            </a:r>
            <a:r>
              <a:rPr lang="en-US" b="1" kern="0" dirty="0" smtClean="0">
                <a:solidFill>
                  <a:srgbClr val="FFFFFF"/>
                </a:solidFill>
                <a:ea typeface="Arial"/>
                <a:cs typeface="Arial"/>
                <a:sym typeface="Arial"/>
              </a:rPr>
              <a:t>.</a:t>
            </a:r>
            <a:r>
              <a:rPr lang="sl-SI" b="1" kern="0" dirty="0" smtClean="0">
                <a:solidFill>
                  <a:srgbClr val="FFFFFF"/>
                </a:solidFill>
                <a:ea typeface="Arial"/>
                <a:cs typeface="Arial"/>
                <a:sym typeface="Arial"/>
              </a:rPr>
              <a:t> MAREC </a:t>
            </a:r>
            <a:r>
              <a:rPr lang="en-US" b="1" kern="0" dirty="0" smtClean="0">
                <a:solidFill>
                  <a:srgbClr val="FFFFFF"/>
                </a:solidFill>
                <a:ea typeface="Arial"/>
                <a:cs typeface="Arial"/>
                <a:sym typeface="Arial"/>
              </a:rPr>
              <a:t>/ </a:t>
            </a:r>
            <a:r>
              <a:rPr lang="sl-SI" b="1" kern="0" dirty="0" smtClean="0">
                <a:solidFill>
                  <a:srgbClr val="FFFFFF"/>
                </a:solidFill>
                <a:ea typeface="Arial"/>
                <a:cs typeface="Arial"/>
                <a:sym typeface="Arial"/>
              </a:rPr>
              <a:t>17</a:t>
            </a:r>
            <a:r>
              <a:rPr lang="en-US" b="1" kern="0" dirty="0" smtClean="0">
                <a:solidFill>
                  <a:srgbClr val="FFFFFF"/>
                </a:solidFill>
                <a:ea typeface="Arial"/>
                <a:cs typeface="Arial"/>
                <a:sym typeface="Arial"/>
              </a:rPr>
              <a:t>.00</a:t>
            </a:r>
            <a:endParaRPr sz="4000" kern="0" dirty="0">
              <a:solidFill>
                <a:srgbClr val="000000"/>
              </a:solidFill>
              <a:cs typeface="Arial"/>
              <a:sym typeface="Arial"/>
            </a:endParaRPr>
          </a:p>
        </p:txBody>
      </p:sp>
      <p:pic>
        <p:nvPicPr>
          <p:cNvPr id="117" name="Shape 117"/>
          <p:cNvPicPr preferRelativeResize="0"/>
          <p:nvPr/>
        </p:nvPicPr>
        <p:blipFill rotWithShape="1">
          <a:blip r:embed="rId3" cstate="print">
            <a:alphaModFix/>
          </a:blip>
          <a:srcRect/>
          <a:stretch/>
        </p:blipFill>
        <p:spPr>
          <a:xfrm>
            <a:off x="445881" y="460813"/>
            <a:ext cx="2098536" cy="455427"/>
          </a:xfrm>
          <a:prstGeom prst="rect">
            <a:avLst/>
          </a:prstGeom>
          <a:noFill/>
          <a:ln>
            <a:noFill/>
          </a:ln>
        </p:spPr>
      </p:pic>
      <p:pic>
        <p:nvPicPr>
          <p:cNvPr id="118" name="Shape 118"/>
          <p:cNvPicPr preferRelativeResize="0"/>
          <p:nvPr/>
        </p:nvPicPr>
        <p:blipFill rotWithShape="1">
          <a:blip r:embed="rId4" cstate="print">
            <a:alphaModFix/>
          </a:blip>
          <a:srcRect/>
          <a:stretch/>
        </p:blipFill>
        <p:spPr>
          <a:xfrm>
            <a:off x="3790968" y="554069"/>
            <a:ext cx="1556395" cy="269895"/>
          </a:xfrm>
          <a:prstGeom prst="rect">
            <a:avLst/>
          </a:prstGeom>
          <a:noFill/>
          <a:ln>
            <a:noFill/>
          </a:ln>
        </p:spPr>
      </p:pic>
      <p:pic>
        <p:nvPicPr>
          <p:cNvPr id="119" name="Shape 119"/>
          <p:cNvPicPr preferRelativeResize="0"/>
          <p:nvPr/>
        </p:nvPicPr>
        <p:blipFill rotWithShape="1">
          <a:blip r:embed="rId5" cstate="print">
            <a:alphaModFix/>
          </a:blip>
          <a:srcRect/>
          <a:stretch/>
        </p:blipFill>
        <p:spPr>
          <a:xfrm>
            <a:off x="6611679" y="291794"/>
            <a:ext cx="1672218" cy="707477"/>
          </a:xfrm>
          <a:prstGeom prst="rect">
            <a:avLst/>
          </a:prstGeom>
          <a:noFill/>
          <a:ln>
            <a:noFill/>
          </a:ln>
        </p:spPr>
      </p:pic>
    </p:spTree>
    <p:extLst>
      <p:ext uri="{BB962C8B-B14F-4D97-AF65-F5344CB8AC3E}">
        <p14:creationId xmlns:p14="http://schemas.microsoft.com/office/powerpoint/2010/main" val="3985550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60032" y="0"/>
            <a:ext cx="4283968" cy="6858000"/>
          </a:xfrm>
          <a:noFill/>
        </p:spPr>
        <p:txBody>
          <a:bodyPr>
            <a:normAutofit/>
          </a:bodyPr>
          <a:lstStyle/>
          <a:p>
            <a:endParaRPr lang="sl-SI" dirty="0">
              <a:solidFill>
                <a:schemeClr val="tx2"/>
              </a:solidFill>
            </a:endParaRPr>
          </a:p>
          <a:p>
            <a:endParaRPr lang="sl-SI" sz="2800" dirty="0" smtClean="0">
              <a:solidFill>
                <a:schemeClr val="tx2"/>
              </a:solidFill>
            </a:endParaRPr>
          </a:p>
          <a:p>
            <a:pPr algn="ctr"/>
            <a:endParaRPr lang="sl-SI" sz="2800" dirty="0" smtClean="0">
              <a:solidFill>
                <a:schemeClr val="tx2"/>
              </a:solidFill>
            </a:endParaRPr>
          </a:p>
          <a:p>
            <a:pPr algn="ctr"/>
            <a:r>
              <a:rPr lang="sl-SI" sz="4400" dirty="0" smtClean="0">
                <a:solidFill>
                  <a:schemeClr val="tx2"/>
                </a:solidFill>
              </a:rPr>
              <a:t>VENDAR, </a:t>
            </a:r>
          </a:p>
          <a:p>
            <a:pPr algn="ctr"/>
            <a:r>
              <a:rPr lang="sl-SI" sz="4400" dirty="0" smtClean="0">
                <a:solidFill>
                  <a:schemeClr val="tx2"/>
                </a:solidFill>
              </a:rPr>
              <a:t>KAKO TE ZAZNAVE NASTANEJO</a:t>
            </a:r>
            <a:r>
              <a:rPr lang="sl-SI" sz="4400" dirty="0">
                <a:solidFill>
                  <a:schemeClr val="tx2"/>
                </a:solidFill>
              </a:rPr>
              <a:t>?</a:t>
            </a:r>
            <a:r>
              <a:rPr lang="sl-SI" sz="4400" dirty="0" smtClean="0">
                <a:solidFill>
                  <a:schemeClr val="tx2"/>
                </a:solidFill>
              </a:rPr>
              <a:t> </a:t>
            </a:r>
            <a:endParaRPr lang="en-US" sz="4400" dirty="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0" y="0"/>
            <a:ext cx="4872172"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505" y="1203908"/>
            <a:ext cx="1961359" cy="2441116"/>
          </a:xfrm>
          <a:prstGeom prst="rect">
            <a:avLst/>
          </a:prstGeom>
        </p:spPr>
      </p:pic>
    </p:spTree>
    <p:extLst>
      <p:ext uri="{BB962C8B-B14F-4D97-AF65-F5344CB8AC3E}">
        <p14:creationId xmlns:p14="http://schemas.microsoft.com/office/powerpoint/2010/main" val="6778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60032" y="0"/>
            <a:ext cx="4283968" cy="6858000"/>
          </a:xfrm>
          <a:noFill/>
        </p:spPr>
        <p:txBody>
          <a:bodyPr>
            <a:normAutofit/>
          </a:bodyPr>
          <a:lstStyle/>
          <a:p>
            <a:endParaRPr lang="sl-SI" dirty="0">
              <a:solidFill>
                <a:schemeClr val="bg1"/>
              </a:solidFill>
            </a:endParaRPr>
          </a:p>
          <a:p>
            <a:endParaRPr lang="sl-SI" sz="2800" dirty="0" smtClean="0">
              <a:solidFill>
                <a:schemeClr val="bg1"/>
              </a:solidFill>
            </a:endParaRPr>
          </a:p>
          <a:p>
            <a:pPr algn="ctr"/>
            <a:endParaRPr lang="sl-SI" sz="2800" dirty="0" smtClean="0">
              <a:solidFill>
                <a:schemeClr val="bg1"/>
              </a:solidFill>
            </a:endParaRPr>
          </a:p>
          <a:p>
            <a:pPr algn="ctr"/>
            <a:r>
              <a:rPr lang="sl-SI" sz="4000" dirty="0" smtClean="0">
                <a:solidFill>
                  <a:schemeClr val="tx2"/>
                </a:solidFill>
              </a:rPr>
              <a:t>V OČEH POTENCIALNIH, DEJANSKIH PORABNIKOV? </a:t>
            </a:r>
            <a:endParaRPr lang="en-US" sz="4000" dirty="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0" y="0"/>
            <a:ext cx="4872172"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505" y="1203908"/>
            <a:ext cx="1961359" cy="2441116"/>
          </a:xfrm>
          <a:prstGeom prst="rect">
            <a:avLst/>
          </a:prstGeom>
        </p:spPr>
      </p:pic>
    </p:spTree>
    <p:extLst>
      <p:ext uri="{BB962C8B-B14F-4D97-AF65-F5344CB8AC3E}">
        <p14:creationId xmlns:p14="http://schemas.microsoft.com/office/powerpoint/2010/main" val="3897178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60032" y="0"/>
            <a:ext cx="4283968" cy="6858000"/>
          </a:xfrm>
          <a:noFill/>
        </p:spPr>
        <p:txBody>
          <a:bodyPr>
            <a:normAutofit fontScale="92500" lnSpcReduction="10000"/>
          </a:bodyPr>
          <a:lstStyle/>
          <a:p>
            <a:endParaRPr lang="sl-SI" dirty="0" smtClean="0"/>
          </a:p>
          <a:p>
            <a:endParaRPr lang="sl-SI" dirty="0" smtClean="0"/>
          </a:p>
          <a:p>
            <a:endParaRPr lang="sl-SI" dirty="0"/>
          </a:p>
          <a:p>
            <a:endParaRPr lang="sl-SI" dirty="0" smtClean="0"/>
          </a:p>
          <a:p>
            <a:endParaRPr lang="sl-SI" sz="3900" dirty="0" smtClean="0">
              <a:solidFill>
                <a:schemeClr val="bg1"/>
              </a:solidFill>
            </a:endParaRPr>
          </a:p>
          <a:p>
            <a:pPr algn="ctr"/>
            <a:r>
              <a:rPr lang="sl-SI" sz="3900" dirty="0" smtClean="0">
                <a:solidFill>
                  <a:schemeClr val="tx2"/>
                </a:solidFill>
              </a:rPr>
              <a:t>PRIHOD DO TE TOČKE ZAHTEVA VELIKO STRATEŠKEGA RAZMIŠLJANJA, ZNANJA, DELA IN SODELOVANJA! IN NENEHNEGA NADGRAJEVANJA!</a:t>
            </a:r>
            <a:endParaRPr lang="sl-SI" dirty="0">
              <a:solidFill>
                <a:schemeClr val="tx2"/>
              </a:solidFill>
            </a:endParaRPr>
          </a:p>
          <a:p>
            <a:endParaRPr lang="sl-SI"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0" y="0"/>
            <a:ext cx="4872172"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854" y="0"/>
            <a:ext cx="1961359" cy="24411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894" y="0"/>
            <a:ext cx="1961359" cy="244111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167" y="1203908"/>
            <a:ext cx="1961359" cy="2441116"/>
          </a:xfrm>
          <a:prstGeom prst="rect">
            <a:avLst/>
          </a:prstGeom>
        </p:spPr>
      </p:pic>
    </p:spTree>
    <p:extLst>
      <p:ext uri="{BB962C8B-B14F-4D97-AF65-F5344CB8AC3E}">
        <p14:creationId xmlns:p14="http://schemas.microsoft.com/office/powerpoint/2010/main" val="2796173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10520"/>
          <a:stretch/>
        </p:blipFill>
        <p:spPr>
          <a:xfrm>
            <a:off x="4308646" y="0"/>
            <a:ext cx="4943873" cy="6877336"/>
          </a:xfrm>
          <a:prstGeom prst="rect">
            <a:avLst/>
          </a:prstGeom>
        </p:spPr>
      </p:pic>
      <p:sp>
        <p:nvSpPr>
          <p:cNvPr id="6" name="Subtitle 2"/>
          <p:cNvSpPr>
            <a:spLocks noGrp="1"/>
          </p:cNvSpPr>
          <p:nvPr>
            <p:ph type="subTitle" idx="1"/>
          </p:nvPr>
        </p:nvSpPr>
        <p:spPr>
          <a:xfrm>
            <a:off x="0" y="0"/>
            <a:ext cx="4308646" cy="6858000"/>
          </a:xfrm>
          <a:noFill/>
        </p:spPr>
        <p:txBody>
          <a:bodyPr>
            <a:normAutofit/>
          </a:bodyPr>
          <a:lstStyle/>
          <a:p>
            <a:endParaRPr lang="sl-SI" dirty="0" smtClean="0"/>
          </a:p>
          <a:p>
            <a:pPr algn="ctr"/>
            <a:endParaRPr lang="sl-SI" sz="4000" dirty="0" smtClean="0"/>
          </a:p>
          <a:p>
            <a:pPr algn="ctr"/>
            <a:r>
              <a:rPr lang="sl-SI" sz="4000" dirty="0" smtClean="0"/>
              <a:t>ALI SMO SPOSOBNI </a:t>
            </a:r>
          </a:p>
          <a:p>
            <a:pPr algn="ctr"/>
            <a:endParaRPr lang="sl-SI" dirty="0"/>
          </a:p>
          <a:p>
            <a:pPr marL="457200" indent="-457200" algn="ctr">
              <a:buFont typeface="Wingdings" pitchFamily="2" charset="2"/>
              <a:buChar char="q"/>
            </a:pPr>
            <a:r>
              <a:rPr lang="sl-SI" sz="2600" dirty="0" smtClean="0"/>
              <a:t>IZLUŠČITI EDINSTVENE ENTITETE</a:t>
            </a:r>
          </a:p>
          <a:p>
            <a:pPr marL="457200" indent="-457200" algn="ctr">
              <a:buFont typeface="Wingdings" pitchFamily="2" charset="2"/>
              <a:buChar char="q"/>
            </a:pPr>
            <a:r>
              <a:rPr lang="sl-SI" sz="2600" dirty="0" smtClean="0"/>
              <a:t>IN JIH NADGRADITI TAKO,</a:t>
            </a:r>
          </a:p>
          <a:p>
            <a:pPr algn="ctr"/>
            <a:endParaRPr lang="sl-SI" sz="2800" dirty="0"/>
          </a:p>
          <a:p>
            <a:pPr algn="ctr"/>
            <a:r>
              <a:rPr lang="sl-SI" sz="3500" dirty="0" smtClean="0"/>
              <a:t>DA BODO  DODAJALE TRAJNE VREDNOTE </a:t>
            </a:r>
            <a:endParaRPr lang="sl-SI" sz="3500" dirty="0"/>
          </a:p>
          <a:p>
            <a:pPr algn="ctr"/>
            <a:r>
              <a:rPr lang="sl-SI" sz="3500" dirty="0" smtClean="0"/>
              <a:t>NAŠIM PORABNIKOM?</a:t>
            </a:r>
            <a:endParaRPr lang="sl-SI" sz="3500" dirty="0"/>
          </a:p>
          <a:p>
            <a:endParaRPr lang="sl-SI" sz="4000" dirty="0" smtClean="0">
              <a:solidFill>
                <a:schemeClr val="bg1">
                  <a:lumMod val="65000"/>
                </a:schemeClr>
              </a:solidFill>
            </a:endParaRPr>
          </a:p>
        </p:txBody>
      </p:sp>
    </p:spTree>
    <p:extLst>
      <p:ext uri="{BB962C8B-B14F-4D97-AF65-F5344CB8AC3E}">
        <p14:creationId xmlns:p14="http://schemas.microsoft.com/office/powerpoint/2010/main" val="2001129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descr="MegatrendU__bersicht-Teaser.jpg"/>
          <p:cNvPicPr>
            <a:picLocks noGrp="1" noChangeAspect="1"/>
          </p:cNvPicPr>
          <p:nvPr>
            <p:ph idx="1"/>
          </p:nvPr>
        </p:nvPicPr>
        <p:blipFill>
          <a:blip r:embed="rId2" cstate="print"/>
          <a:stretch>
            <a:fillRect/>
          </a:stretch>
        </p:blipFill>
        <p:spPr>
          <a:xfrm>
            <a:off x="0" y="440937"/>
            <a:ext cx="9144000" cy="605702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descr="maxresdefault.jpg"/>
          <p:cNvPicPr>
            <a:picLocks noGrp="1" noChangeAspect="1"/>
          </p:cNvPicPr>
          <p:nvPr>
            <p:ph idx="1"/>
          </p:nvPr>
        </p:nvPicPr>
        <p:blipFill>
          <a:blip r:embed="rId2" cstate="print"/>
          <a:stretch>
            <a:fillRect/>
          </a:stretch>
        </p:blipFill>
        <p:spPr>
          <a:xfrm>
            <a:off x="-1188640" y="0"/>
            <a:ext cx="12191999" cy="6858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descr="megatrend.png"/>
          <p:cNvPicPr>
            <a:picLocks noGrp="1" noChangeAspect="1"/>
          </p:cNvPicPr>
          <p:nvPr>
            <p:ph idx="1"/>
          </p:nvPr>
        </p:nvPicPr>
        <p:blipFill>
          <a:blip r:embed="rId2" cstate="print"/>
          <a:stretch>
            <a:fillRect/>
          </a:stretch>
        </p:blipFill>
        <p:spPr>
          <a:xfrm>
            <a:off x="1" y="548680"/>
            <a:ext cx="9144000" cy="551688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331640" y="2765995"/>
            <a:ext cx="5940152" cy="965969"/>
          </a:xfrm>
        </p:spPr>
        <p:txBody>
          <a:bodyPr>
            <a:normAutofit/>
          </a:bodyPr>
          <a:lstStyle/>
          <a:p>
            <a:r>
              <a:rPr lang="sl-SI" sz="4500" dirty="0" smtClean="0">
                <a:solidFill>
                  <a:schemeClr val="tx2">
                    <a:lumMod val="75000"/>
                  </a:schemeClr>
                </a:solidFill>
              </a:rPr>
              <a:t>Diskusija</a:t>
            </a:r>
            <a:endParaRPr lang="sl-SI" sz="4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Tree>
    <p:extLst>
      <p:ext uri="{BB962C8B-B14F-4D97-AF65-F5344CB8AC3E}">
        <p14:creationId xmlns:p14="http://schemas.microsoft.com/office/powerpoint/2010/main" val="409174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683568" y="2924944"/>
            <a:ext cx="7772400" cy="1470025"/>
          </a:xfrm>
        </p:spPr>
        <p:txBody>
          <a:bodyPr>
            <a:normAutofit/>
          </a:bodyPr>
          <a:lstStyle/>
          <a:p>
            <a:r>
              <a:rPr lang="sl-SI" sz="4500" dirty="0">
                <a:solidFill>
                  <a:schemeClr val="tx2">
                    <a:lumMod val="75000"/>
                  </a:schemeClr>
                </a:solidFill>
              </a:rPr>
              <a:t>2</a:t>
            </a:r>
            <a:r>
              <a:rPr lang="sl-SI" sz="4500" dirty="0" smtClean="0">
                <a:solidFill>
                  <a:schemeClr val="tx2">
                    <a:lumMod val="75000"/>
                  </a:schemeClr>
                </a:solidFill>
              </a:rPr>
              <a:t>. </a:t>
            </a:r>
            <a:r>
              <a:rPr lang="sl-SI" sz="4500" dirty="0">
                <a:solidFill>
                  <a:schemeClr val="tx2">
                    <a:lumMod val="75000"/>
                  </a:schemeClr>
                </a:solidFill>
              </a:rPr>
              <a:t>d</a:t>
            </a:r>
            <a:r>
              <a:rPr lang="sl-SI" sz="4500" dirty="0" smtClean="0">
                <a:solidFill>
                  <a:schemeClr val="tx2">
                    <a:lumMod val="75000"/>
                  </a:schemeClr>
                </a:solidFill>
              </a:rPr>
              <a:t>el delavnice</a:t>
            </a:r>
            <a:endParaRPr lang="sl-SI" sz="4500" dirty="0">
              <a:solidFill>
                <a:schemeClr val="tx2">
                  <a:lumMod val="75000"/>
                </a:schemeClr>
              </a:solidFill>
            </a:endParaRPr>
          </a:p>
        </p:txBody>
      </p:sp>
    </p:spTree>
    <p:extLst>
      <p:ext uri="{BB962C8B-B14F-4D97-AF65-F5344CB8AC3E}">
        <p14:creationId xmlns:p14="http://schemas.microsoft.com/office/powerpoint/2010/main" val="3748213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156674" name="Picture 2" descr="Image result for brand"/>
          <p:cNvPicPr>
            <a:picLocks noChangeAspect="1" noChangeArrowheads="1"/>
          </p:cNvPicPr>
          <p:nvPr/>
        </p:nvPicPr>
        <p:blipFill>
          <a:blip r:embed="rId2" cstate="print"/>
          <a:srcRect/>
          <a:stretch>
            <a:fillRect/>
          </a:stretch>
        </p:blipFill>
        <p:spPr bwMode="auto">
          <a:xfrm>
            <a:off x="399" y="332656"/>
            <a:ext cx="9143601" cy="60932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besedila 2"/>
          <p:cNvSpPr>
            <a:spLocks noGrp="1"/>
          </p:cNvSpPr>
          <p:nvPr>
            <p:ph type="body" idx="1"/>
          </p:nvPr>
        </p:nvSpPr>
        <p:spPr/>
        <p:txBody>
          <a:bodyPr/>
          <a:lstStyle/>
          <a:p>
            <a:endParaRPr lang="sl-SI"/>
          </a:p>
        </p:txBody>
      </p:sp>
      <p:pic>
        <p:nvPicPr>
          <p:cNvPr id="1026" name="Picture 2" descr="Image result for brand"/>
          <p:cNvPicPr>
            <a:picLocks noChangeAspect="1" noChangeArrowheads="1"/>
          </p:cNvPicPr>
          <p:nvPr/>
        </p:nvPicPr>
        <p:blipFill>
          <a:blip r:embed="rId2" cstate="print"/>
          <a:srcRect/>
          <a:stretch>
            <a:fillRect/>
          </a:stretch>
        </p:blipFill>
        <p:spPr bwMode="auto">
          <a:xfrm>
            <a:off x="0" y="476672"/>
            <a:ext cx="9144000" cy="608523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899592" y="1700808"/>
            <a:ext cx="7488832" cy="965969"/>
          </a:xfrm>
        </p:spPr>
        <p:txBody>
          <a:bodyPr>
            <a:normAutofit fontScale="90000"/>
          </a:bodyPr>
          <a:lstStyle/>
          <a:p>
            <a:r>
              <a:rPr lang="sl-SI" sz="3500" dirty="0" err="1" smtClean="0">
                <a:solidFill>
                  <a:schemeClr val="tx2">
                    <a:lumMod val="75000"/>
                  </a:schemeClr>
                </a:solidFill>
              </a:rPr>
              <a:t>SBFunnel</a:t>
            </a:r>
            <a:r>
              <a:rPr lang="sl-SI" sz="3500" dirty="0" smtClean="0">
                <a:solidFill>
                  <a:schemeClr val="tx2">
                    <a:lumMod val="75000"/>
                  </a:schemeClr>
                </a:solidFill>
              </a:rPr>
              <a:t> – </a:t>
            </a:r>
            <a:r>
              <a:rPr lang="sl-SI" sz="3500" dirty="0" err="1" smtClean="0">
                <a:solidFill>
                  <a:schemeClr val="tx2">
                    <a:lumMod val="75000"/>
                  </a:schemeClr>
                </a:solidFill>
              </a:rPr>
              <a:t>Dvo</a:t>
            </a:r>
            <a:r>
              <a:rPr lang="sl-SI" sz="3500" dirty="0" smtClean="0">
                <a:solidFill>
                  <a:schemeClr val="tx2">
                    <a:lumMod val="75000"/>
                  </a:schemeClr>
                </a:solidFill>
              </a:rPr>
              <a:t> dimenzionalni pogled na BZ </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pic>
        <p:nvPicPr>
          <p:cNvPr id="9" name="Slika 2"/>
          <p:cNvPicPr>
            <a:picLocks noChangeAspect="1"/>
          </p:cNvPicPr>
          <p:nvPr/>
        </p:nvPicPr>
        <p:blipFill>
          <a:blip r:embed="rId3" cstate="print"/>
          <a:srcRect l="21719" t="18176" r="29211" b="23018"/>
          <a:stretch>
            <a:fillRect/>
          </a:stretch>
        </p:blipFill>
        <p:spPr bwMode="auto">
          <a:xfrm>
            <a:off x="2224408" y="2704305"/>
            <a:ext cx="4391025" cy="3960812"/>
          </a:xfrm>
          <a:prstGeom prst="rect">
            <a:avLst/>
          </a:prstGeom>
          <a:noFill/>
          <a:ln w="9525">
            <a:noFill/>
            <a:miter lim="800000"/>
            <a:headEnd/>
            <a:tailEnd/>
          </a:ln>
        </p:spPr>
      </p:pic>
    </p:spTree>
    <p:extLst>
      <p:ext uri="{BB962C8B-B14F-4D97-AF65-F5344CB8AC3E}">
        <p14:creationId xmlns:p14="http://schemas.microsoft.com/office/powerpoint/2010/main" val="3495714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471871" y="2986490"/>
            <a:ext cx="7982784" cy="384233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2800" dirty="0">
                <a:solidFill>
                  <a:schemeClr val="tx2">
                    <a:lumMod val="75000"/>
                  </a:schemeClr>
                </a:solidFill>
              </a:rPr>
              <a:t>V čem vidite prednosti vključevanja dveh perspektiv (notranje – podjetniki </a:t>
            </a:r>
            <a:r>
              <a:rPr lang="sl-SI" sz="2800" dirty="0" err="1">
                <a:solidFill>
                  <a:schemeClr val="tx2">
                    <a:lumMod val="75000"/>
                  </a:schemeClr>
                </a:solidFill>
              </a:rPr>
              <a:t>managerji</a:t>
            </a:r>
            <a:r>
              <a:rPr lang="sl-SI" sz="2800" dirty="0">
                <a:solidFill>
                  <a:schemeClr val="tx2">
                    <a:lumMod val="75000"/>
                  </a:schemeClr>
                </a:solidFill>
              </a:rPr>
              <a:t>, zaposleni in zunanje – porabniki) v proces razvoja BZ</a:t>
            </a:r>
            <a:r>
              <a:rPr lang="sl-SI" sz="2800" dirty="0" smtClean="0">
                <a:solidFill>
                  <a:schemeClr val="tx2">
                    <a:lumMod val="75000"/>
                  </a:schemeClr>
                </a:solidFill>
              </a:rPr>
              <a:t>?</a:t>
            </a:r>
          </a:p>
          <a:p>
            <a:pPr algn="l"/>
            <a:endParaRPr lang="sl-SI" sz="2800" dirty="0">
              <a:solidFill>
                <a:schemeClr val="tx2">
                  <a:lumMod val="75000"/>
                </a:schemeClr>
              </a:solidFill>
            </a:endParaRPr>
          </a:p>
          <a:p>
            <a:pPr marL="457200" indent="-457200" algn="l">
              <a:buFont typeface="Arial" panose="020B0604020202020204" pitchFamily="34" charset="0"/>
              <a:buChar char="•"/>
            </a:pPr>
            <a:r>
              <a:rPr lang="sl-SI" sz="2800" dirty="0" smtClean="0">
                <a:solidFill>
                  <a:schemeClr val="tx2">
                    <a:lumMod val="75000"/>
                  </a:schemeClr>
                </a:solidFill>
              </a:rPr>
              <a:t>Vsak </a:t>
            </a:r>
            <a:r>
              <a:rPr lang="sl-SI" sz="2800" dirty="0">
                <a:solidFill>
                  <a:schemeClr val="tx2">
                    <a:lumMod val="75000"/>
                  </a:schemeClr>
                </a:solidFill>
              </a:rPr>
              <a:t>naj svoji skupini predstavi, kako je potekal razvoj BZ v njegovem podjetju in čigava mnenja so bila upoštevana v tem procesu razvoja BZ (mnenje lastnika, vodstva, zaposlenih, porabnikov itn</a:t>
            </a:r>
            <a:r>
              <a:rPr lang="sl-SI" sz="2800" dirty="0" smtClean="0">
                <a:solidFill>
                  <a:schemeClr val="tx2">
                    <a:lumMod val="75000"/>
                  </a:schemeClr>
                </a:solidFill>
              </a:rPr>
              <a:t>.).</a:t>
            </a:r>
          </a:p>
          <a:p>
            <a:pPr marL="457200" indent="-457200" algn="l">
              <a:buFont typeface="Arial" panose="020B0604020202020204" pitchFamily="34" charset="0"/>
              <a:buChar char="•"/>
            </a:pPr>
            <a:endParaRPr lang="sl-SI" sz="2000" dirty="0">
              <a:solidFill>
                <a:schemeClr val="tx2">
                  <a:lumMod val="75000"/>
                </a:schemeClr>
              </a:solidFill>
            </a:endParaRPr>
          </a:p>
          <a:p>
            <a:pPr marL="457200" indent="-457200" algn="l">
              <a:buFont typeface="Arial" panose="020B0604020202020204" pitchFamily="34" charset="0"/>
              <a:buChar char="•"/>
            </a:pPr>
            <a:endParaRPr lang="sl-SI" sz="1600" b="1" dirty="0" smtClean="0">
              <a:solidFill>
                <a:schemeClr val="tx2">
                  <a:lumMod val="75000"/>
                </a:schemeClr>
              </a:solidFill>
            </a:endParaRPr>
          </a:p>
          <a:p>
            <a:pPr marL="457200" indent="-457200" algn="l">
              <a:buFont typeface="Arial" panose="020B0604020202020204" pitchFamily="34" charset="0"/>
              <a:buChar char="•"/>
            </a:pPr>
            <a:endParaRPr lang="sl-SI" sz="1600" dirty="0">
              <a:solidFill>
                <a:schemeClr val="tx2">
                  <a:lumMod val="75000"/>
                </a:schemeClr>
              </a:solidFill>
            </a:endParaRPr>
          </a:p>
          <a:p>
            <a:pPr marL="457200" indent="-457200" algn="l">
              <a:buFont typeface="Arial" panose="020B0604020202020204" pitchFamily="34" charset="0"/>
              <a:buChar char="•"/>
            </a:pPr>
            <a:endParaRPr lang="sl-SI" sz="2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err="1" smtClean="0">
                <a:solidFill>
                  <a:schemeClr val="tx2">
                    <a:lumMod val="75000"/>
                  </a:schemeClr>
                </a:solidFill>
              </a:rPr>
              <a:t>SBFunnel</a:t>
            </a:r>
            <a:r>
              <a:rPr lang="sl-SI" sz="3500" dirty="0" smtClean="0">
                <a:solidFill>
                  <a:schemeClr val="tx2">
                    <a:lumMod val="75000"/>
                  </a:schemeClr>
                </a:solidFill>
              </a:rPr>
              <a:t> – kaj menite?</a:t>
            </a:r>
            <a:endParaRPr lang="sl-SI" sz="3500" dirty="0">
              <a:solidFill>
                <a:schemeClr val="tx2">
                  <a:lumMod val="75000"/>
                </a:schemeClr>
              </a:solidFill>
            </a:endParaRPr>
          </a:p>
        </p:txBody>
      </p:sp>
    </p:spTree>
    <p:extLst>
      <p:ext uri="{BB962C8B-B14F-4D97-AF65-F5344CB8AC3E}">
        <p14:creationId xmlns:p14="http://schemas.microsoft.com/office/powerpoint/2010/main" val="4198942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402037" y="1484784"/>
            <a:ext cx="6536704" cy="965969"/>
          </a:xfrm>
        </p:spPr>
        <p:txBody>
          <a:bodyPr>
            <a:normAutofit/>
          </a:bodyPr>
          <a:lstStyle/>
          <a:p>
            <a:r>
              <a:rPr lang="sl-SI" sz="3500" dirty="0" err="1" smtClean="0">
                <a:solidFill>
                  <a:schemeClr val="tx2">
                    <a:lumMod val="75000"/>
                  </a:schemeClr>
                </a:solidFill>
              </a:rPr>
              <a:t>SBFunnel</a:t>
            </a:r>
            <a:r>
              <a:rPr lang="sl-SI" sz="3500" dirty="0" smtClean="0">
                <a:solidFill>
                  <a:schemeClr val="tx2">
                    <a:lumMod val="75000"/>
                  </a:schemeClr>
                </a:solidFill>
              </a:rPr>
              <a:t> - Gradniki </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pic>
        <p:nvPicPr>
          <p:cNvPr id="8" name="Slika 2"/>
          <p:cNvPicPr>
            <a:picLocks noChangeAspect="1"/>
          </p:cNvPicPr>
          <p:nvPr/>
        </p:nvPicPr>
        <p:blipFill>
          <a:blip r:embed="rId3" cstate="print"/>
          <a:srcRect l="21358" t="10568" r="19312" b="13287"/>
          <a:stretch>
            <a:fillRect/>
          </a:stretch>
        </p:blipFill>
        <p:spPr bwMode="auto">
          <a:xfrm>
            <a:off x="1952559" y="2176494"/>
            <a:ext cx="4681265" cy="4518778"/>
          </a:xfrm>
          <a:prstGeom prst="rect">
            <a:avLst/>
          </a:prstGeom>
          <a:noFill/>
          <a:ln w="9525">
            <a:noFill/>
            <a:miter lim="800000"/>
            <a:headEnd/>
            <a:tailEnd/>
          </a:ln>
        </p:spPr>
      </p:pic>
    </p:spTree>
    <p:extLst>
      <p:ext uri="{BB962C8B-B14F-4D97-AF65-F5344CB8AC3E}">
        <p14:creationId xmlns:p14="http://schemas.microsoft.com/office/powerpoint/2010/main" val="4208566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473709" y="2852936"/>
            <a:ext cx="8276593" cy="38423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2800" dirty="0">
                <a:solidFill>
                  <a:schemeClr val="tx2">
                    <a:lumMod val="75000"/>
                  </a:schemeClr>
                </a:solidFill>
              </a:rPr>
              <a:t>V čem vidite prednosti vključevanja dveh perspektiv (notranje – podjetniki </a:t>
            </a:r>
            <a:r>
              <a:rPr lang="sl-SI" sz="2800" dirty="0" err="1">
                <a:solidFill>
                  <a:schemeClr val="tx2">
                    <a:lumMod val="75000"/>
                  </a:schemeClr>
                </a:solidFill>
              </a:rPr>
              <a:t>managerji</a:t>
            </a:r>
            <a:r>
              <a:rPr lang="sl-SI" sz="2800" dirty="0">
                <a:solidFill>
                  <a:schemeClr val="tx2">
                    <a:lumMod val="75000"/>
                  </a:schemeClr>
                </a:solidFill>
              </a:rPr>
              <a:t>, zaposleni in zunanje – porabniki) v proces razvoja BZ</a:t>
            </a:r>
            <a:r>
              <a:rPr lang="sl-SI" sz="2800" dirty="0" smtClean="0">
                <a:solidFill>
                  <a:schemeClr val="tx2">
                    <a:lumMod val="75000"/>
                  </a:schemeClr>
                </a:solidFill>
              </a:rPr>
              <a:t>?</a:t>
            </a:r>
          </a:p>
          <a:p>
            <a:pPr algn="l"/>
            <a:endParaRPr lang="sl-SI" sz="2800" dirty="0">
              <a:solidFill>
                <a:schemeClr val="tx2">
                  <a:lumMod val="75000"/>
                </a:schemeClr>
              </a:solidFill>
            </a:endParaRPr>
          </a:p>
          <a:p>
            <a:pPr marL="457200" indent="-457200" algn="l">
              <a:buFont typeface="Arial" panose="020B0604020202020204" pitchFamily="34" charset="0"/>
              <a:buChar char="•"/>
            </a:pPr>
            <a:r>
              <a:rPr lang="sl-SI" sz="2800" dirty="0" smtClean="0">
                <a:solidFill>
                  <a:schemeClr val="tx2">
                    <a:lumMod val="75000"/>
                  </a:schemeClr>
                </a:solidFill>
              </a:rPr>
              <a:t>Vsak </a:t>
            </a:r>
            <a:r>
              <a:rPr lang="sl-SI" sz="2800" dirty="0">
                <a:solidFill>
                  <a:schemeClr val="tx2">
                    <a:lumMod val="75000"/>
                  </a:schemeClr>
                </a:solidFill>
              </a:rPr>
              <a:t>naj svoji skupini predstavi, kako je potekal razvoj BZ v njegovem podjetju in čigava mnenja so bila upoštevana v tem procesu razvoja BZ (mnenje lastnika, vodstva, zaposlenih, porabnikov itn</a:t>
            </a:r>
            <a:r>
              <a:rPr lang="sl-SI" sz="2800" dirty="0" smtClean="0">
                <a:solidFill>
                  <a:schemeClr val="tx2">
                    <a:lumMod val="75000"/>
                  </a:schemeClr>
                </a:solidFill>
              </a:rPr>
              <a:t>.).</a:t>
            </a:r>
          </a:p>
          <a:p>
            <a:pPr marL="457200" indent="-457200" algn="l">
              <a:buFont typeface="Arial" panose="020B0604020202020204" pitchFamily="34" charset="0"/>
              <a:buChar char="•"/>
            </a:pPr>
            <a:endParaRPr lang="sl-SI" sz="2000" dirty="0">
              <a:solidFill>
                <a:schemeClr val="tx2">
                  <a:lumMod val="75000"/>
                </a:schemeClr>
              </a:solidFill>
            </a:endParaRPr>
          </a:p>
          <a:p>
            <a:pPr marL="457200" indent="-457200" algn="l">
              <a:buFont typeface="Arial" panose="020B0604020202020204" pitchFamily="34" charset="0"/>
              <a:buChar char="•"/>
            </a:pPr>
            <a:endParaRPr lang="sl-SI" sz="1600" b="1" dirty="0" smtClean="0">
              <a:solidFill>
                <a:schemeClr val="tx2">
                  <a:lumMod val="75000"/>
                </a:schemeClr>
              </a:solidFill>
            </a:endParaRPr>
          </a:p>
          <a:p>
            <a:pPr marL="457200" indent="-457200" algn="l">
              <a:buFont typeface="Arial" panose="020B0604020202020204" pitchFamily="34" charset="0"/>
              <a:buChar char="•"/>
            </a:pPr>
            <a:endParaRPr lang="sl-SI" sz="1600" dirty="0">
              <a:solidFill>
                <a:schemeClr val="tx2">
                  <a:lumMod val="75000"/>
                </a:schemeClr>
              </a:solidFill>
            </a:endParaRPr>
          </a:p>
          <a:p>
            <a:pPr marL="457200" indent="-457200" algn="l">
              <a:buFont typeface="Arial" panose="020B0604020202020204" pitchFamily="34" charset="0"/>
              <a:buChar char="•"/>
            </a:pPr>
            <a:endParaRPr lang="sl-SI" sz="2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err="1" smtClean="0">
                <a:solidFill>
                  <a:schemeClr val="tx2">
                    <a:lumMod val="75000"/>
                  </a:schemeClr>
                </a:solidFill>
              </a:rPr>
              <a:t>SBFunnel</a:t>
            </a:r>
            <a:endParaRPr lang="sl-SI" sz="3500" dirty="0">
              <a:solidFill>
                <a:schemeClr val="tx2">
                  <a:lumMod val="75000"/>
                </a:schemeClr>
              </a:solidFill>
            </a:endParaRPr>
          </a:p>
        </p:txBody>
      </p:sp>
    </p:spTree>
    <p:extLst>
      <p:ext uri="{BB962C8B-B14F-4D97-AF65-F5344CB8AC3E}">
        <p14:creationId xmlns:p14="http://schemas.microsoft.com/office/powerpoint/2010/main" val="1247607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err="1" smtClean="0">
                <a:solidFill>
                  <a:schemeClr val="tx2">
                    <a:lumMod val="75000"/>
                  </a:schemeClr>
                </a:solidFill>
              </a:rPr>
              <a:t>SBFunnel</a:t>
            </a:r>
            <a:endParaRPr lang="sl-SI" sz="3500" dirty="0">
              <a:solidFill>
                <a:schemeClr val="tx2">
                  <a:lumMod val="75000"/>
                </a:schemeClr>
              </a:solidFill>
            </a:endParaRPr>
          </a:p>
        </p:txBody>
      </p:sp>
      <p:sp>
        <p:nvSpPr>
          <p:cNvPr id="12" name="Označba mesta vsebine 3"/>
          <p:cNvSpPr txBox="1">
            <a:spLocks/>
          </p:cNvSpPr>
          <p:nvPr/>
        </p:nvSpPr>
        <p:spPr>
          <a:xfrm>
            <a:off x="628650" y="2898046"/>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2500" dirty="0" smtClean="0"/>
              <a:t>Gradnik 0</a:t>
            </a:r>
            <a:r>
              <a:rPr lang="en-US" sz="2500" dirty="0" smtClean="0"/>
              <a:t>: vi</a:t>
            </a:r>
            <a:r>
              <a:rPr lang="sl-SI" sz="2500" dirty="0" smtClean="0"/>
              <a:t>zija</a:t>
            </a:r>
            <a:endParaRPr lang="en-US" sz="2500" dirty="0" smtClean="0"/>
          </a:p>
          <a:p>
            <a:r>
              <a:rPr lang="sl-SI" sz="2500" dirty="0" err="1" smtClean="0"/>
              <a:t>Predanalize</a:t>
            </a:r>
            <a:r>
              <a:rPr lang="en-US" sz="2500" dirty="0" smtClean="0"/>
              <a:t>: </a:t>
            </a:r>
            <a:r>
              <a:rPr lang="en-US" sz="2500" dirty="0" err="1" smtClean="0"/>
              <a:t>indus</a:t>
            </a:r>
            <a:r>
              <a:rPr lang="sl-SI" sz="2500" dirty="0" err="1" smtClean="0"/>
              <a:t>trija</a:t>
            </a:r>
            <a:r>
              <a:rPr lang="en-US" sz="2500" dirty="0" smtClean="0"/>
              <a:t>, </a:t>
            </a:r>
            <a:r>
              <a:rPr lang="sl-SI" sz="2500" dirty="0" smtClean="0"/>
              <a:t>konkurenti</a:t>
            </a:r>
            <a:r>
              <a:rPr lang="en-US" sz="2500" dirty="0" smtClean="0"/>
              <a:t>, </a:t>
            </a:r>
            <a:r>
              <a:rPr lang="sl-SI" sz="2500" dirty="0" smtClean="0"/>
              <a:t>porabniki</a:t>
            </a:r>
            <a:r>
              <a:rPr lang="en-US" sz="2500" dirty="0" smtClean="0"/>
              <a:t>, </a:t>
            </a:r>
            <a:r>
              <a:rPr lang="sl-SI" sz="2500" dirty="0" smtClean="0"/>
              <a:t>lastne analize</a:t>
            </a:r>
            <a:endParaRPr lang="en-US" sz="2500" dirty="0" smtClean="0"/>
          </a:p>
          <a:p>
            <a:r>
              <a:rPr lang="sl-SI" sz="2500" dirty="0" smtClean="0"/>
              <a:t>Razvoj BZ</a:t>
            </a:r>
            <a:r>
              <a:rPr lang="en-US" sz="2500" dirty="0" smtClean="0"/>
              <a:t>: </a:t>
            </a:r>
            <a:r>
              <a:rPr lang="sl-SI" sz="2500" dirty="0" smtClean="0"/>
              <a:t>zgodba</a:t>
            </a:r>
            <a:r>
              <a:rPr lang="en-US" sz="2500" dirty="0" smtClean="0"/>
              <a:t>, vi</a:t>
            </a:r>
            <a:r>
              <a:rPr lang="sl-SI" sz="2500" dirty="0" err="1" smtClean="0"/>
              <a:t>zualni</a:t>
            </a:r>
            <a:r>
              <a:rPr lang="sl-SI" sz="2500" dirty="0" smtClean="0"/>
              <a:t> elementi</a:t>
            </a:r>
            <a:endParaRPr lang="en-US" sz="2500" dirty="0" smtClean="0"/>
          </a:p>
          <a:p>
            <a:r>
              <a:rPr lang="sl-SI" sz="2500" dirty="0" smtClean="0"/>
              <a:t>Uvajanje BZ</a:t>
            </a:r>
            <a:r>
              <a:rPr lang="en-US" sz="2500" dirty="0" smtClean="0"/>
              <a:t>: </a:t>
            </a:r>
            <a:r>
              <a:rPr lang="sl-SI" sz="2500" dirty="0" smtClean="0"/>
              <a:t>notranji</a:t>
            </a:r>
            <a:r>
              <a:rPr lang="en-US" sz="2500" dirty="0" smtClean="0"/>
              <a:t> branding, </a:t>
            </a:r>
            <a:r>
              <a:rPr lang="sl-SI" sz="2500" dirty="0" smtClean="0"/>
              <a:t>komunikacija</a:t>
            </a:r>
            <a:r>
              <a:rPr lang="en-US" sz="2500" dirty="0" smtClean="0"/>
              <a:t>, </a:t>
            </a:r>
            <a:r>
              <a:rPr lang="sl-SI" sz="2500" dirty="0" smtClean="0"/>
              <a:t>tržne poti</a:t>
            </a:r>
            <a:endParaRPr lang="en-US" sz="2500" dirty="0" smtClean="0"/>
          </a:p>
          <a:p>
            <a:r>
              <a:rPr lang="sl-SI" sz="2500" dirty="0" smtClean="0"/>
              <a:t>Preverjanje in ocenjevanje BZ</a:t>
            </a:r>
            <a:r>
              <a:rPr lang="en-US" sz="2500" dirty="0" smtClean="0"/>
              <a:t>: </a:t>
            </a:r>
            <a:r>
              <a:rPr lang="sl-SI" sz="2500" dirty="0" smtClean="0"/>
              <a:t>premoženje BZ</a:t>
            </a:r>
            <a:endParaRPr lang="en-US" sz="2500" dirty="0" smtClean="0"/>
          </a:p>
          <a:p>
            <a:pPr marL="0" indent="0">
              <a:buNone/>
            </a:pPr>
            <a:endParaRPr lang="en-US" dirty="0"/>
          </a:p>
        </p:txBody>
      </p:sp>
    </p:spTree>
    <p:extLst>
      <p:ext uri="{BB962C8B-B14F-4D97-AF65-F5344CB8AC3E}">
        <p14:creationId xmlns:p14="http://schemas.microsoft.com/office/powerpoint/2010/main" val="750551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Gradnik 0 - Vizija</a:t>
            </a:r>
            <a:endParaRPr lang="sl-SI" sz="3500" dirty="0">
              <a:solidFill>
                <a:schemeClr val="tx2">
                  <a:lumMod val="75000"/>
                </a:schemeClr>
              </a:solidFill>
            </a:endParaRPr>
          </a:p>
        </p:txBody>
      </p:sp>
      <p:pic>
        <p:nvPicPr>
          <p:cNvPr id="8" name="Slika 2"/>
          <p:cNvPicPr>
            <a:picLocks noChangeAspect="1"/>
          </p:cNvPicPr>
          <p:nvPr/>
        </p:nvPicPr>
        <p:blipFill>
          <a:blip r:embed="rId3" cstate="print"/>
          <a:srcRect l="17981" t="16203" r="14424" b="19762"/>
          <a:stretch>
            <a:fillRect/>
          </a:stretch>
        </p:blipFill>
        <p:spPr bwMode="auto">
          <a:xfrm>
            <a:off x="3203848" y="2249430"/>
            <a:ext cx="2169344" cy="2054837"/>
          </a:xfrm>
          <a:prstGeom prst="rect">
            <a:avLst/>
          </a:prstGeom>
          <a:noFill/>
          <a:ln w="9525">
            <a:noFill/>
            <a:miter lim="800000"/>
            <a:headEnd/>
            <a:tailEnd/>
          </a:ln>
        </p:spPr>
      </p:pic>
      <p:sp>
        <p:nvSpPr>
          <p:cNvPr id="10" name="Naslov 1"/>
          <p:cNvSpPr txBox="1">
            <a:spLocks/>
          </p:cNvSpPr>
          <p:nvPr/>
        </p:nvSpPr>
        <p:spPr>
          <a:xfrm>
            <a:off x="526075" y="4307509"/>
            <a:ext cx="7886700" cy="1598612"/>
          </a:xfrm>
          <a:prstGeom prst="rect">
            <a:avLst/>
          </a:prstGeom>
        </p:spPr>
        <p:txBody>
          <a:bodyPr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300" i="1" dirty="0" smtClean="0"/>
              <a:t>“</a:t>
            </a:r>
            <a:r>
              <a:rPr lang="sl-SI" sz="3300" i="1" dirty="0"/>
              <a:t>Vsa nova podjetja in novi produkti se pričnejo s skoraj mitološko vizijo – upanje o nečem kar bi lahko bilo in ciljem, ki ga redki lahko </a:t>
            </a:r>
            <a:r>
              <a:rPr lang="sl-SI" sz="3300" i="1" dirty="0" smtClean="0"/>
              <a:t>vidijo.“ </a:t>
            </a:r>
          </a:p>
          <a:p>
            <a:pPr algn="r">
              <a:defRPr/>
            </a:pPr>
            <a:r>
              <a:rPr lang="sl-SI" sz="2800" b="1" i="1" dirty="0" smtClean="0"/>
              <a:t>		</a:t>
            </a:r>
            <a:r>
              <a:rPr lang="sl-SI" sz="2900" b="1" i="1" dirty="0" err="1" smtClean="0"/>
              <a:t>Steve</a:t>
            </a:r>
            <a:r>
              <a:rPr lang="sl-SI" sz="2900" b="1" i="1" dirty="0" smtClean="0"/>
              <a:t> Blank</a:t>
            </a:r>
            <a:endParaRPr lang="sl-SI" sz="2900" b="1" dirty="0"/>
          </a:p>
        </p:txBody>
      </p:sp>
    </p:spTree>
    <p:extLst>
      <p:ext uri="{BB962C8B-B14F-4D97-AF65-F5344CB8AC3E}">
        <p14:creationId xmlns:p14="http://schemas.microsoft.com/office/powerpoint/2010/main" val="3122542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3824" y="6180922"/>
            <a:ext cx="24479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Gradnik 0 - vizija</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2800" dirty="0" smtClean="0"/>
              <a:t>Vizija je začetek vsega; brez vizije ni ničesar.</a:t>
            </a:r>
          </a:p>
          <a:p>
            <a:r>
              <a:rPr lang="sl-SI" sz="2800" dirty="0" smtClean="0"/>
              <a:t>Je element, iz katerega se začne vsak projekt.</a:t>
            </a:r>
          </a:p>
          <a:p>
            <a:r>
              <a:rPr lang="sl-SI" sz="2800" dirty="0" smtClean="0"/>
              <a:t>Je izhodiščna točka za vse ostale gradnike.</a:t>
            </a:r>
          </a:p>
          <a:p>
            <a:r>
              <a:rPr lang="sl-SI" sz="2800" dirty="0" smtClean="0"/>
              <a:t>Umesti BZ v prihodnost in usmerja njen nadaljnji razvoj. </a:t>
            </a:r>
          </a:p>
          <a:p>
            <a:r>
              <a:rPr lang="sl-SI" sz="2800" dirty="0" smtClean="0"/>
              <a:t>Predstavlja željo glede vpliva naše BZ na življenje in obnašanje porabnikov v prihodnosti. </a:t>
            </a:r>
            <a:endParaRPr lang="en-US" sz="2800" dirty="0" smtClean="0"/>
          </a:p>
          <a:p>
            <a:pPr marL="0" indent="0">
              <a:buNone/>
            </a:pPr>
            <a:endParaRPr lang="en-US" dirty="0"/>
          </a:p>
        </p:txBody>
      </p:sp>
      <p:pic>
        <p:nvPicPr>
          <p:cNvPr id="8" name="Slika 7" descr="applelogo.jpg"/>
          <p:cNvPicPr/>
          <p:nvPr/>
        </p:nvPicPr>
        <p:blipFill>
          <a:blip r:embed="rId4" cstate="print"/>
          <a:srcRect/>
          <a:stretch>
            <a:fillRect/>
          </a:stretch>
        </p:blipFill>
        <p:spPr bwMode="auto">
          <a:xfrm>
            <a:off x="1194911" y="6069344"/>
            <a:ext cx="571863" cy="615165"/>
          </a:xfrm>
          <a:prstGeom prst="rect">
            <a:avLst/>
          </a:prstGeom>
          <a:noFill/>
          <a:ln w="9525">
            <a:noFill/>
            <a:miter lim="800000"/>
            <a:headEnd/>
            <a:tailEnd/>
          </a:ln>
        </p:spPr>
      </p:pic>
      <p:pic>
        <p:nvPicPr>
          <p:cNvPr id="10" name="Picture 5"/>
          <p:cNvPicPr/>
          <p:nvPr/>
        </p:nvPicPr>
        <p:blipFill>
          <a:blip r:embed="rId5" cstate="print"/>
          <a:srcRect/>
          <a:stretch>
            <a:fillRect/>
          </a:stretch>
        </p:blipFill>
        <p:spPr bwMode="auto">
          <a:xfrm>
            <a:off x="2136013" y="6007634"/>
            <a:ext cx="836042" cy="829978"/>
          </a:xfrm>
          <a:prstGeom prst="rect">
            <a:avLst/>
          </a:prstGeom>
          <a:noFill/>
          <a:ln w="9525">
            <a:noFill/>
            <a:miter lim="800000"/>
            <a:headEnd/>
            <a:tailEnd/>
          </a:ln>
        </p:spPr>
      </p:pic>
      <p:pic>
        <p:nvPicPr>
          <p:cNvPr id="11" name="Picture 4"/>
          <p:cNvPicPr/>
          <p:nvPr/>
        </p:nvPicPr>
        <p:blipFill>
          <a:blip r:embed="rId6" cstate="print"/>
          <a:srcRect/>
          <a:stretch>
            <a:fillRect/>
          </a:stretch>
        </p:blipFill>
        <p:spPr bwMode="auto">
          <a:xfrm>
            <a:off x="3434390" y="6124743"/>
            <a:ext cx="1438721" cy="733257"/>
          </a:xfrm>
          <a:prstGeom prst="rect">
            <a:avLst/>
          </a:prstGeom>
          <a:noFill/>
          <a:ln w="9525">
            <a:noFill/>
            <a:miter lim="800000"/>
            <a:headEnd/>
            <a:tailEnd/>
          </a:ln>
        </p:spPr>
      </p:pic>
    </p:spTree>
    <p:extLst>
      <p:ext uri="{BB962C8B-B14F-4D97-AF65-F5344CB8AC3E}">
        <p14:creationId xmlns:p14="http://schemas.microsoft.com/office/powerpoint/2010/main" val="677086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Gradnik 0 – vizija – kaj menite?</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2800" dirty="0" smtClean="0"/>
              <a:t>Kakšna je bila vaša vizija/poslanstvu na začetku vašega projekta/produkta?</a:t>
            </a:r>
          </a:p>
          <a:p>
            <a:r>
              <a:rPr lang="sl-SI" sz="2800" dirty="0" smtClean="0"/>
              <a:t>Ali ste do danes vizijo/poslanstvo spreminjali ali nadgrajevali?</a:t>
            </a:r>
          </a:p>
          <a:p>
            <a:r>
              <a:rPr lang="sl-SI" sz="2800" dirty="0" smtClean="0"/>
              <a:t>Na spletu poiščite tri zanimive vizije in poslanstva </a:t>
            </a:r>
            <a:r>
              <a:rPr lang="sl-SI" sz="2800" dirty="0" err="1" smtClean="0"/>
              <a:t>startup</a:t>
            </a:r>
            <a:r>
              <a:rPr lang="sl-SI" sz="2800" dirty="0" smtClean="0"/>
              <a:t> podjetij.</a:t>
            </a:r>
            <a:endParaRPr lang="en-US" sz="2800" dirty="0" smtClean="0"/>
          </a:p>
          <a:p>
            <a:pPr marL="0" indent="0">
              <a:buNone/>
            </a:pPr>
            <a:endParaRPr lang="en-US" dirty="0"/>
          </a:p>
        </p:txBody>
      </p:sp>
    </p:spTree>
    <p:extLst>
      <p:ext uri="{BB962C8B-B14F-4D97-AF65-F5344CB8AC3E}">
        <p14:creationId xmlns:p14="http://schemas.microsoft.com/office/powerpoint/2010/main" val="4197633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debeljen lok 2"/>
          <p:cNvSpPr/>
          <p:nvPr/>
        </p:nvSpPr>
        <p:spPr>
          <a:xfrm rot="3349141">
            <a:off x="1059656" y="1804195"/>
            <a:ext cx="4016375" cy="4081462"/>
          </a:xfrm>
          <a:prstGeom prst="blockArc">
            <a:avLst>
              <a:gd name="adj1" fmla="val 10718497"/>
              <a:gd name="adj2" fmla="val 17337488"/>
              <a:gd name="adj3" fmla="val 3619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prstClr val="black"/>
              </a:solidFill>
            </a:endParaRPr>
          </a:p>
        </p:txBody>
      </p:sp>
      <p:sp>
        <p:nvSpPr>
          <p:cNvPr id="4" name="Odebeljen lok 3"/>
          <p:cNvSpPr/>
          <p:nvPr/>
        </p:nvSpPr>
        <p:spPr>
          <a:xfrm rot="10107256">
            <a:off x="746125" y="2443163"/>
            <a:ext cx="4281488" cy="4090987"/>
          </a:xfrm>
          <a:prstGeom prst="blockArc">
            <a:avLst>
              <a:gd name="adj1" fmla="val 10800000"/>
              <a:gd name="adj2" fmla="val 18055607"/>
              <a:gd name="adj3" fmla="val 34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prstClr val="black"/>
              </a:solidFill>
            </a:endParaRPr>
          </a:p>
        </p:txBody>
      </p:sp>
      <p:sp>
        <p:nvSpPr>
          <p:cNvPr id="5" name="Odebeljen lok 4"/>
          <p:cNvSpPr/>
          <p:nvPr/>
        </p:nvSpPr>
        <p:spPr>
          <a:xfrm rot="17180920">
            <a:off x="771525" y="2481263"/>
            <a:ext cx="4162425" cy="3956050"/>
          </a:xfrm>
          <a:prstGeom prst="blockArc">
            <a:avLst>
              <a:gd name="adj1" fmla="val 10987315"/>
              <a:gd name="adj2" fmla="val 18450222"/>
              <a:gd name="adj3" fmla="val 355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prstClr val="black"/>
              </a:solidFill>
            </a:endParaRPr>
          </a:p>
        </p:txBody>
      </p:sp>
      <p:sp>
        <p:nvSpPr>
          <p:cNvPr id="25604" name="Naslov 1"/>
          <p:cNvSpPr>
            <a:spLocks noGrp="1"/>
          </p:cNvSpPr>
          <p:nvPr>
            <p:ph type="title" idx="4294967295"/>
          </p:nvPr>
        </p:nvSpPr>
        <p:spPr>
          <a:xfrm>
            <a:off x="804863" y="762447"/>
            <a:ext cx="8229600" cy="1143000"/>
          </a:xfrm>
        </p:spPr>
        <p:txBody>
          <a:bodyPr>
            <a:normAutofit/>
          </a:bodyPr>
          <a:lstStyle/>
          <a:p>
            <a:r>
              <a:rPr lang="sl-SI" sz="3400" dirty="0" err="1" smtClean="0">
                <a:solidFill>
                  <a:schemeClr val="tx2">
                    <a:lumMod val="75000"/>
                  </a:schemeClr>
                </a:solidFill>
              </a:rPr>
              <a:t>Predanalize</a:t>
            </a:r>
            <a:endParaRPr lang="sl-SI" sz="3400" dirty="0">
              <a:solidFill>
                <a:schemeClr val="tx2">
                  <a:lumMod val="75000"/>
                </a:schemeClr>
              </a:solidFill>
            </a:endParaRPr>
          </a:p>
        </p:txBody>
      </p:sp>
      <p:sp>
        <p:nvSpPr>
          <p:cNvPr id="8" name="Krof 7"/>
          <p:cNvSpPr/>
          <p:nvPr/>
        </p:nvSpPr>
        <p:spPr>
          <a:xfrm>
            <a:off x="2195513" y="3789363"/>
            <a:ext cx="1439862" cy="1439862"/>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dirty="0">
              <a:solidFill>
                <a:prstClr val="black"/>
              </a:solidFill>
            </a:endParaRPr>
          </a:p>
        </p:txBody>
      </p:sp>
      <p:sp>
        <p:nvSpPr>
          <p:cNvPr id="9" name="Zaobljeni pravokotnik 14"/>
          <p:cNvSpPr/>
          <p:nvPr/>
        </p:nvSpPr>
        <p:spPr>
          <a:xfrm>
            <a:off x="2484438" y="2295525"/>
            <a:ext cx="1979612" cy="719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2400" dirty="0">
                <a:solidFill>
                  <a:prstClr val="white"/>
                </a:solidFill>
              </a:rPr>
              <a:t>PREDANALIZE </a:t>
            </a:r>
          </a:p>
        </p:txBody>
      </p:sp>
      <p:sp>
        <p:nvSpPr>
          <p:cNvPr id="25607" name="Rectangle 9"/>
          <p:cNvSpPr>
            <a:spLocks noChangeArrowheads="1"/>
          </p:cNvSpPr>
          <p:nvPr/>
        </p:nvSpPr>
        <p:spPr bwMode="auto">
          <a:xfrm>
            <a:off x="5651500" y="2720975"/>
            <a:ext cx="3382963" cy="3446463"/>
          </a:xfrm>
          <a:prstGeom prst="rect">
            <a:avLst/>
          </a:prstGeom>
          <a:noFill/>
          <a:ln w="9525">
            <a:noFill/>
            <a:miter lim="800000"/>
            <a:headEnd/>
            <a:tailEnd/>
          </a:ln>
        </p:spPr>
        <p:txBody>
          <a:bodyPr>
            <a:spAutoFit/>
          </a:bodyPr>
          <a:lstStyle/>
          <a:p>
            <a:r>
              <a:rPr lang="sl-SI" sz="2800" b="1" dirty="0">
                <a:solidFill>
                  <a:srgbClr val="92D050"/>
                </a:solidFill>
                <a:latin typeface="Times New Roman" pitchFamily="18" charset="0"/>
              </a:rPr>
              <a:t>INDUSTRIJA</a:t>
            </a:r>
          </a:p>
          <a:p>
            <a:endParaRPr lang="sl-SI" sz="2800" dirty="0">
              <a:solidFill>
                <a:prstClr val="black"/>
              </a:solidFill>
              <a:latin typeface="Times New Roman" pitchFamily="18" charset="0"/>
            </a:endParaRPr>
          </a:p>
          <a:p>
            <a:r>
              <a:rPr lang="sl-SI" sz="2800" b="1" dirty="0">
                <a:solidFill>
                  <a:srgbClr val="92D050"/>
                </a:solidFill>
                <a:latin typeface="Times New Roman" pitchFamily="18" charset="0"/>
              </a:rPr>
              <a:t>KONKURENTI</a:t>
            </a:r>
          </a:p>
          <a:p>
            <a:endParaRPr lang="sl-SI" sz="2800" dirty="0">
              <a:solidFill>
                <a:prstClr val="black"/>
              </a:solidFill>
              <a:latin typeface="Times New Roman" pitchFamily="18" charset="0"/>
            </a:endParaRPr>
          </a:p>
          <a:p>
            <a:r>
              <a:rPr lang="sl-SI" sz="2800" b="1" dirty="0">
                <a:solidFill>
                  <a:srgbClr val="92D050"/>
                </a:solidFill>
                <a:latin typeface="Times New Roman" pitchFamily="18" charset="0"/>
              </a:rPr>
              <a:t>PORABNIKI</a:t>
            </a:r>
            <a:r>
              <a:rPr lang="sl-SI" sz="2800" dirty="0">
                <a:solidFill>
                  <a:prstClr val="black"/>
                </a:solidFill>
                <a:latin typeface="Times New Roman" pitchFamily="18" charset="0"/>
              </a:rPr>
              <a:t> </a:t>
            </a:r>
          </a:p>
          <a:p>
            <a:endParaRPr lang="sl-SI" sz="2800" dirty="0">
              <a:solidFill>
                <a:prstClr val="black"/>
              </a:solidFill>
              <a:latin typeface="Times New Roman" pitchFamily="18" charset="0"/>
            </a:endParaRPr>
          </a:p>
          <a:p>
            <a:r>
              <a:rPr lang="sl-SI" sz="2800" b="1" dirty="0" smtClean="0">
                <a:solidFill>
                  <a:srgbClr val="92D050"/>
                </a:solidFill>
                <a:latin typeface="Times New Roman" pitchFamily="18" charset="0"/>
              </a:rPr>
              <a:t>LA</a:t>
            </a:r>
            <a:r>
              <a:rPr lang="en-US" sz="2800" b="1" dirty="0" smtClean="0">
                <a:solidFill>
                  <a:srgbClr val="92D050"/>
                </a:solidFill>
                <a:latin typeface="Times New Roman" pitchFamily="18" charset="0"/>
              </a:rPr>
              <a:t>ST</a:t>
            </a:r>
            <a:r>
              <a:rPr lang="sl-SI" sz="2800" b="1" dirty="0" smtClean="0">
                <a:solidFill>
                  <a:srgbClr val="92D050"/>
                </a:solidFill>
                <a:latin typeface="Times New Roman" pitchFamily="18" charset="0"/>
              </a:rPr>
              <a:t>NE </a:t>
            </a:r>
            <a:r>
              <a:rPr lang="sl-SI" sz="2800" b="1" dirty="0">
                <a:solidFill>
                  <a:srgbClr val="92D050"/>
                </a:solidFill>
                <a:latin typeface="Times New Roman" pitchFamily="18" charset="0"/>
              </a:rPr>
              <a:t>ANALIZE</a:t>
            </a:r>
          </a:p>
          <a:p>
            <a:endParaRPr lang="sl-SI" sz="2400" dirty="0">
              <a:solidFill>
                <a:prstClr val="black"/>
              </a:solidFill>
              <a:latin typeface="Times New Roman" pitchFamily="18" charset="0"/>
            </a:endParaRPr>
          </a:p>
        </p:txBody>
      </p:sp>
    </p:spTree>
    <p:extLst>
      <p:ext uri="{BB962C8B-B14F-4D97-AF65-F5344CB8AC3E}">
        <p14:creationId xmlns:p14="http://schemas.microsoft.com/office/powerpoint/2010/main" val="2946299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Industrija</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2800" dirty="0" smtClean="0"/>
              <a:t>Treba je razumeti industrijo, v katero vstopa podjetje in pravila delovanja v njej, značilnosti, specifike in dejavnike uspeha.</a:t>
            </a:r>
          </a:p>
          <a:p>
            <a:r>
              <a:rPr lang="sl-SI" sz="2800" dirty="0" smtClean="0"/>
              <a:t>Analizi in izbiri industrije (nujno poznavanje trendov) je treba nameniti dovolj pozornosti. </a:t>
            </a:r>
          </a:p>
          <a:p>
            <a:pPr marL="0" indent="0">
              <a:buNone/>
            </a:pPr>
            <a:endParaRPr lang="en-US" dirty="0"/>
          </a:p>
        </p:txBody>
      </p:sp>
      <p:pic>
        <p:nvPicPr>
          <p:cNvPr id="8" name="Slika 7"/>
          <p:cNvPicPr>
            <a:picLocks noChangeAspect="1"/>
          </p:cNvPicPr>
          <p:nvPr/>
        </p:nvPicPr>
        <p:blipFill rotWithShape="1">
          <a:blip r:embed="rId3" cstate="print">
            <a:extLst>
              <a:ext uri="{28A0092B-C50C-407E-A947-70E740481C1C}">
                <a14:useLocalDpi xmlns:a14="http://schemas.microsoft.com/office/drawing/2010/main" val="0"/>
              </a:ext>
            </a:extLst>
          </a:blip>
          <a:srcRect t="8898"/>
          <a:stretch/>
        </p:blipFill>
        <p:spPr>
          <a:xfrm>
            <a:off x="5444348" y="1286534"/>
            <a:ext cx="1588066" cy="1446754"/>
          </a:xfrm>
          <a:prstGeom prst="rect">
            <a:avLst/>
          </a:prstGeom>
        </p:spPr>
      </p:pic>
      <p:pic>
        <p:nvPicPr>
          <p:cNvPr id="2" name="Slika 1"/>
          <p:cNvPicPr>
            <a:picLocks noChangeAspect="1"/>
          </p:cNvPicPr>
          <p:nvPr/>
        </p:nvPicPr>
        <p:blipFill>
          <a:blip r:embed="rId4" cstate="print"/>
          <a:stretch>
            <a:fillRect/>
          </a:stretch>
        </p:blipFill>
        <p:spPr>
          <a:xfrm>
            <a:off x="804733" y="5422894"/>
            <a:ext cx="780356" cy="780356"/>
          </a:xfrm>
          <a:prstGeom prst="rect">
            <a:avLst/>
          </a:prstGeom>
        </p:spPr>
      </p:pic>
      <p:pic>
        <p:nvPicPr>
          <p:cNvPr id="10" name="Picture 6"/>
          <p:cNvPicPr>
            <a:picLocks noChangeAspect="1"/>
          </p:cNvPicPr>
          <p:nvPr/>
        </p:nvPicPr>
        <p:blipFill>
          <a:blip r:embed="rId5" cstate="print"/>
          <a:srcRect/>
          <a:stretch>
            <a:fillRect/>
          </a:stretch>
        </p:blipFill>
        <p:spPr bwMode="auto">
          <a:xfrm>
            <a:off x="2200073" y="5582105"/>
            <a:ext cx="1463675" cy="628650"/>
          </a:xfrm>
          <a:prstGeom prst="rect">
            <a:avLst/>
          </a:prstGeom>
          <a:noFill/>
          <a:ln w="9525">
            <a:noFill/>
            <a:miter lim="800000"/>
            <a:headEnd/>
            <a:tailEnd/>
          </a:ln>
        </p:spPr>
      </p:pic>
      <p:pic>
        <p:nvPicPr>
          <p:cNvPr id="11" name="Slika 5"/>
          <p:cNvPicPr>
            <a:picLocks noChangeAspect="1"/>
          </p:cNvPicPr>
          <p:nvPr/>
        </p:nvPicPr>
        <p:blipFill>
          <a:blip r:embed="rId6" cstate="print"/>
          <a:srcRect/>
          <a:stretch>
            <a:fillRect/>
          </a:stretch>
        </p:blipFill>
        <p:spPr bwMode="auto">
          <a:xfrm>
            <a:off x="4427984" y="5582105"/>
            <a:ext cx="1543934" cy="686331"/>
          </a:xfrm>
          <a:prstGeom prst="rect">
            <a:avLst/>
          </a:prstGeom>
          <a:noFill/>
          <a:ln w="9525">
            <a:noFill/>
            <a:miter lim="800000"/>
            <a:headEnd/>
            <a:tailEnd/>
          </a:ln>
        </p:spPr>
      </p:pic>
      <p:pic>
        <p:nvPicPr>
          <p:cNvPr id="3" name="Slika 2"/>
          <p:cNvPicPr>
            <a:picLocks noChangeAspect="1"/>
          </p:cNvPicPr>
          <p:nvPr/>
        </p:nvPicPr>
        <p:blipFill>
          <a:blip r:embed="rId7" cstate="print"/>
          <a:stretch>
            <a:fillRect/>
          </a:stretch>
        </p:blipFill>
        <p:spPr>
          <a:xfrm>
            <a:off x="6567168" y="5319712"/>
            <a:ext cx="1143000" cy="857250"/>
          </a:xfrm>
          <a:prstGeom prst="rect">
            <a:avLst/>
          </a:prstGeom>
        </p:spPr>
      </p:pic>
    </p:spTree>
    <p:extLst>
      <p:ext uri="{BB962C8B-B14F-4D97-AF65-F5344CB8AC3E}">
        <p14:creationId xmlns:p14="http://schemas.microsoft.com/office/powerpoint/2010/main" val="355267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683568" y="2780928"/>
            <a:ext cx="7772400" cy="1470025"/>
          </a:xfrm>
        </p:spPr>
        <p:txBody>
          <a:bodyPr>
            <a:normAutofit fontScale="90000"/>
          </a:bodyPr>
          <a:lstStyle/>
          <a:p>
            <a:r>
              <a:rPr lang="sl-SI" sz="4500" dirty="0" smtClean="0">
                <a:solidFill>
                  <a:schemeClr val="tx2">
                    <a:lumMod val="75000"/>
                  </a:schemeClr>
                </a:solidFill>
              </a:rPr>
              <a:t/>
            </a:r>
            <a:br>
              <a:rPr lang="sl-SI" sz="4500" dirty="0" smtClean="0">
                <a:solidFill>
                  <a:schemeClr val="tx2">
                    <a:lumMod val="75000"/>
                  </a:schemeClr>
                </a:solidFill>
              </a:rPr>
            </a:br>
            <a:r>
              <a:rPr lang="sl-SI" sz="4500" dirty="0" smtClean="0">
                <a:solidFill>
                  <a:schemeClr val="tx2">
                    <a:lumMod val="75000"/>
                  </a:schemeClr>
                </a:solidFill>
              </a:rPr>
              <a:t>Izvajalec:</a:t>
            </a:r>
            <a:br>
              <a:rPr lang="sl-SI" sz="4500" dirty="0" smtClean="0">
                <a:solidFill>
                  <a:schemeClr val="tx2">
                    <a:lumMod val="75000"/>
                  </a:schemeClr>
                </a:solidFill>
              </a:rPr>
            </a:br>
            <a:r>
              <a:rPr lang="sl-SI" sz="3000" dirty="0" smtClean="0">
                <a:solidFill>
                  <a:schemeClr val="bg1"/>
                </a:solidFill>
              </a:rPr>
              <a:t>z</a:t>
            </a:r>
            <a:r>
              <a:rPr lang="sl-SI" sz="4500" dirty="0" smtClean="0">
                <a:solidFill>
                  <a:schemeClr val="tx2">
                    <a:lumMod val="75000"/>
                  </a:schemeClr>
                </a:solidFill>
              </a:rPr>
              <a:t/>
            </a:r>
            <a:br>
              <a:rPr lang="sl-SI" sz="4500" dirty="0" smtClean="0">
                <a:solidFill>
                  <a:schemeClr val="tx2">
                    <a:lumMod val="75000"/>
                  </a:schemeClr>
                </a:solidFill>
              </a:rPr>
            </a:br>
            <a:r>
              <a:rPr lang="sl-SI" sz="4500" b="1" dirty="0" smtClean="0">
                <a:solidFill>
                  <a:schemeClr val="tx2">
                    <a:lumMod val="75000"/>
                  </a:schemeClr>
                </a:solidFill>
              </a:rPr>
              <a:t>mag. Dejan </a:t>
            </a:r>
            <a:r>
              <a:rPr lang="sl-SI" sz="4500" b="1" dirty="0" err="1" smtClean="0">
                <a:solidFill>
                  <a:schemeClr val="tx2">
                    <a:lumMod val="75000"/>
                  </a:schemeClr>
                </a:solidFill>
              </a:rPr>
              <a:t>Šraml</a:t>
            </a:r>
            <a:r>
              <a:rPr lang="sl-SI" sz="4500" dirty="0" smtClean="0">
                <a:solidFill>
                  <a:schemeClr val="tx2">
                    <a:lumMod val="75000"/>
                  </a:schemeClr>
                </a:solidFill>
              </a:rPr>
              <a:t>, direktor Območna obrtno-podjetniška zbornica Logatec</a:t>
            </a:r>
            <a:br>
              <a:rPr lang="sl-SI" sz="4500" dirty="0" smtClean="0">
                <a:solidFill>
                  <a:schemeClr val="tx2">
                    <a:lumMod val="75000"/>
                  </a:schemeClr>
                </a:solidFill>
              </a:rPr>
            </a:br>
            <a:endParaRPr lang="sl-SI" sz="4500" dirty="0">
              <a:solidFill>
                <a:schemeClr val="tx2">
                  <a:lumMod val="75000"/>
                </a:schemeClr>
              </a:solidFill>
            </a:endParaRPr>
          </a:p>
        </p:txBody>
      </p:sp>
    </p:spTree>
    <p:extLst>
      <p:ext uri="{BB962C8B-B14F-4D97-AF65-F5344CB8AC3E}">
        <p14:creationId xmlns:p14="http://schemas.microsoft.com/office/powerpoint/2010/main" val="1924295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359" y="2261939"/>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Industrija – kaj menite?</a:t>
            </a:r>
            <a:endParaRPr lang="sl-SI" sz="3500" dirty="0">
              <a:solidFill>
                <a:schemeClr val="tx2">
                  <a:lumMod val="75000"/>
                </a:schemeClr>
              </a:solidFill>
            </a:endParaRPr>
          </a:p>
        </p:txBody>
      </p:sp>
      <p:sp>
        <p:nvSpPr>
          <p:cNvPr id="12" name="Označba mesta vsebine 3"/>
          <p:cNvSpPr txBox="1">
            <a:spLocks/>
          </p:cNvSpPr>
          <p:nvPr/>
        </p:nvSpPr>
        <p:spPr>
          <a:xfrm>
            <a:off x="628650" y="3501008"/>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2800" dirty="0" smtClean="0"/>
              <a:t>Kateri dejavniki uspeha so v vaši panogi ključni?</a:t>
            </a:r>
          </a:p>
          <a:p>
            <a:pPr marL="0" indent="0">
              <a:buNone/>
            </a:pPr>
            <a:endParaRPr lang="en-US" dirty="0"/>
          </a:p>
        </p:txBody>
      </p:sp>
    </p:spTree>
    <p:extLst>
      <p:ext uri="{BB962C8B-B14F-4D97-AF65-F5344CB8AC3E}">
        <p14:creationId xmlns:p14="http://schemas.microsoft.com/office/powerpoint/2010/main" val="1480757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Porabniki</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10" name="Slika 3"/>
          <p:cNvPicPr>
            <a:picLocks noChangeAspect="1"/>
          </p:cNvPicPr>
          <p:nvPr/>
        </p:nvPicPr>
        <p:blipFill>
          <a:blip r:embed="rId3" cstate="print"/>
          <a:srcRect l="17789" t="8894" r="18176"/>
          <a:stretch>
            <a:fillRect/>
          </a:stretch>
        </p:blipFill>
        <p:spPr bwMode="auto">
          <a:xfrm>
            <a:off x="5380272" y="666844"/>
            <a:ext cx="1336264" cy="1901782"/>
          </a:xfrm>
          <a:prstGeom prst="rect">
            <a:avLst/>
          </a:prstGeom>
          <a:noFill/>
          <a:ln w="9525">
            <a:noFill/>
            <a:miter lim="800000"/>
            <a:headEnd/>
            <a:tailEnd/>
          </a:ln>
        </p:spPr>
      </p:pic>
      <p:sp>
        <p:nvSpPr>
          <p:cNvPr id="2" name="Pravokotnik 1"/>
          <p:cNvSpPr/>
          <p:nvPr/>
        </p:nvSpPr>
        <p:spPr>
          <a:xfrm>
            <a:off x="307975" y="2492104"/>
            <a:ext cx="8440489" cy="3085973"/>
          </a:xfrm>
          <a:prstGeom prst="rect">
            <a:avLst/>
          </a:prstGeom>
        </p:spPr>
        <p:txBody>
          <a:bodyPr wrap="square">
            <a:spAutoFit/>
          </a:bodyPr>
          <a:lstStyle/>
          <a:p>
            <a:pPr marL="342900" marR="0" lvl="0" indent="-3429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0" cap="none" spc="0" normalizeH="0" baseline="0" noProof="0" dirty="0" smtClean="0">
                <a:ln>
                  <a:noFill/>
                </a:ln>
                <a:solidFill>
                  <a:prstClr val="black"/>
                </a:solidFill>
                <a:effectLst/>
                <a:uLnTx/>
                <a:uFillTx/>
              </a:rPr>
              <a:t>Ali dovolj dobro poznate</a:t>
            </a:r>
            <a:r>
              <a:rPr kumimoji="0" lang="en-US" sz="2800" b="0" i="0" u="none" strike="noStrike" kern="0" cap="none" spc="0" normalizeH="0" baseline="0" noProof="0" dirty="0" smtClean="0">
                <a:ln>
                  <a:noFill/>
                </a:ln>
                <a:solidFill>
                  <a:prstClr val="black"/>
                </a:solidFill>
                <a:effectLst/>
                <a:uLnTx/>
                <a:uFillTx/>
              </a:rPr>
              <a:t>:</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kern="0" dirty="0">
                <a:solidFill>
                  <a:prstClr val="black"/>
                </a:solidFill>
              </a:rPr>
              <a:t>k</a:t>
            </a:r>
            <a:r>
              <a:rPr kumimoji="0" lang="sl-SI" sz="2800" b="0" i="0" u="none" strike="noStrike" kern="0" cap="none" spc="0" normalizeH="0" baseline="0" noProof="0" dirty="0" smtClean="0">
                <a:ln>
                  <a:noFill/>
                </a:ln>
                <a:solidFill>
                  <a:prstClr val="black"/>
                </a:solidFill>
                <a:effectLst/>
                <a:uLnTx/>
                <a:uFillTx/>
              </a:rPr>
              <a:t>do so vaši kupci</a:t>
            </a:r>
            <a:r>
              <a:rPr kumimoji="0" lang="en-US" sz="2800" b="0" i="0" u="none" strike="noStrike" kern="0" cap="none" spc="0" normalizeH="0" baseline="0" noProof="0" dirty="0" smtClean="0">
                <a:ln>
                  <a:noFill/>
                </a:ln>
                <a:solidFill>
                  <a:prstClr val="black"/>
                </a:solidFill>
                <a:effectLst/>
                <a:uLnTx/>
                <a:uFillTx/>
              </a:rPr>
              <a:t>?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kern="0" dirty="0">
                <a:solidFill>
                  <a:prstClr val="black"/>
                </a:solidFill>
              </a:rPr>
              <a:t>k</a:t>
            </a:r>
            <a:r>
              <a:rPr kumimoji="0" lang="sl-SI" sz="2800" b="0" i="0" u="none" strike="noStrike" kern="0" cap="none" spc="0" normalizeH="0" baseline="0" noProof="0" dirty="0" err="1" smtClean="0">
                <a:ln>
                  <a:noFill/>
                </a:ln>
                <a:solidFill>
                  <a:prstClr val="black"/>
                </a:solidFill>
                <a:effectLst/>
                <a:uLnTx/>
                <a:uFillTx/>
              </a:rPr>
              <a:t>atere</a:t>
            </a:r>
            <a:r>
              <a:rPr kumimoji="0" lang="sl-SI" sz="2800" b="0" i="0" u="none" strike="noStrike" kern="0" cap="none" spc="0" normalizeH="0" baseline="0" noProof="0" dirty="0" smtClean="0">
                <a:ln>
                  <a:noFill/>
                </a:ln>
                <a:solidFill>
                  <a:prstClr val="black"/>
                </a:solidFill>
                <a:effectLst/>
                <a:uLnTx/>
                <a:uFillTx/>
              </a:rPr>
              <a:t> so njihove lastnosti</a:t>
            </a:r>
            <a:r>
              <a:rPr kumimoji="0" lang="en-US" sz="2800" b="0" i="0" u="none" strike="noStrike" kern="0" cap="none" spc="0" normalizeH="0" baseline="0" noProof="0" dirty="0" smtClean="0">
                <a:ln>
                  <a:noFill/>
                </a:ln>
                <a:solidFill>
                  <a:prstClr val="black"/>
                </a:solidFill>
                <a:effectLst/>
                <a:uLnTx/>
                <a:uFillTx/>
              </a:rPr>
              <a:t>?</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kern="0" dirty="0">
                <a:solidFill>
                  <a:prstClr val="black"/>
                </a:solidFill>
              </a:rPr>
              <a:t>k</a:t>
            </a:r>
            <a:r>
              <a:rPr kumimoji="0" lang="sl-SI" sz="2800" b="0" i="0" u="none" strike="noStrike" kern="0" cap="none" spc="0" normalizeH="0" baseline="0" noProof="0" dirty="0" err="1" smtClean="0">
                <a:ln>
                  <a:noFill/>
                </a:ln>
                <a:solidFill>
                  <a:prstClr val="black"/>
                </a:solidFill>
                <a:effectLst/>
                <a:uLnTx/>
                <a:uFillTx/>
              </a:rPr>
              <a:t>ateri</a:t>
            </a:r>
            <a:r>
              <a:rPr kumimoji="0" lang="sl-SI" sz="2800" b="0" i="0" u="none" strike="noStrike" kern="0" cap="none" spc="0" normalizeH="0" noProof="0" dirty="0" smtClean="0">
                <a:ln>
                  <a:noFill/>
                </a:ln>
                <a:solidFill>
                  <a:prstClr val="black"/>
                </a:solidFill>
                <a:effectLst/>
                <a:uLnTx/>
                <a:uFillTx/>
              </a:rPr>
              <a:t> njihov problem rešujete?</a:t>
            </a:r>
          </a:p>
          <a:p>
            <a:pPr marL="342900" indent="-342900">
              <a:lnSpc>
                <a:spcPct val="90000"/>
              </a:lnSpc>
              <a:spcBef>
                <a:spcPts val="500"/>
              </a:spcBef>
              <a:buFont typeface="Arial" panose="020B0604020202020204" pitchFamily="34" charset="0"/>
              <a:buChar char="•"/>
            </a:pPr>
            <a:r>
              <a:rPr lang="sl-SI" sz="2800" kern="0" baseline="0" dirty="0" smtClean="0">
                <a:solidFill>
                  <a:prstClr val="black"/>
                </a:solidFill>
              </a:rPr>
              <a:t>Moderen porabnik – pomanjkanje časa, radovednost, individualističen, zahteven, izobražen…</a:t>
            </a:r>
          </a:p>
          <a:p>
            <a:pPr marL="228600" indent="-228600">
              <a:lnSpc>
                <a:spcPct val="90000"/>
              </a:lnSpc>
              <a:spcBef>
                <a:spcPts val="500"/>
              </a:spcBef>
              <a:buFont typeface="Arial" panose="020B0604020202020204" pitchFamily="34" charset="0"/>
              <a:buChar char="•"/>
            </a:pPr>
            <a:endParaRPr kumimoji="0" lang="sl-SI" sz="2500" b="0" i="0" u="none" strike="noStrike" kern="0" cap="none" spc="0" normalizeH="0" baseline="0" noProof="0" dirty="0" smtClean="0">
              <a:ln>
                <a:noFill/>
              </a:ln>
              <a:solidFill>
                <a:prstClr val="black"/>
              </a:solidFill>
              <a:effectLst/>
              <a:uLnTx/>
              <a:uFillTx/>
            </a:endParaRPr>
          </a:p>
        </p:txBody>
      </p:sp>
      <p:pic>
        <p:nvPicPr>
          <p:cNvPr id="3" name="Slika 2"/>
          <p:cNvPicPr>
            <a:picLocks noChangeAspect="1"/>
          </p:cNvPicPr>
          <p:nvPr/>
        </p:nvPicPr>
        <p:blipFill>
          <a:blip r:embed="rId4" cstate="print"/>
          <a:stretch>
            <a:fillRect/>
          </a:stretch>
        </p:blipFill>
        <p:spPr>
          <a:xfrm>
            <a:off x="299605" y="5283386"/>
            <a:ext cx="2024159" cy="1133529"/>
          </a:xfrm>
          <a:prstGeom prst="rect">
            <a:avLst/>
          </a:prstGeom>
        </p:spPr>
      </p:pic>
      <p:sp>
        <p:nvSpPr>
          <p:cNvPr id="5" name="AutoShape 2" descr="Rezultat iskanja slik za cabif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Slika 5"/>
          <p:cNvPicPr>
            <a:picLocks noChangeAspect="1"/>
          </p:cNvPicPr>
          <p:nvPr/>
        </p:nvPicPr>
        <p:blipFill>
          <a:blip r:embed="rId5" cstate="print"/>
          <a:stretch>
            <a:fillRect/>
          </a:stretch>
        </p:blipFill>
        <p:spPr>
          <a:xfrm>
            <a:off x="2683631" y="5595372"/>
            <a:ext cx="1536577" cy="509559"/>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0208" y="5234580"/>
            <a:ext cx="3790020" cy="1137006"/>
          </a:xfrm>
          <a:prstGeom prst="rect">
            <a:avLst/>
          </a:prstGeom>
        </p:spPr>
      </p:pic>
    </p:spTree>
    <p:extLst>
      <p:ext uri="{BB962C8B-B14F-4D97-AF65-F5344CB8AC3E}">
        <p14:creationId xmlns:p14="http://schemas.microsoft.com/office/powerpoint/2010/main" val="1163868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Konkurenti</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2" name="Pravokotnik 1"/>
          <p:cNvSpPr/>
          <p:nvPr/>
        </p:nvSpPr>
        <p:spPr>
          <a:xfrm>
            <a:off x="628650" y="2706470"/>
            <a:ext cx="7459557" cy="3400931"/>
          </a:xfrm>
          <a:prstGeom prst="rect">
            <a:avLst/>
          </a:prstGeom>
        </p:spPr>
        <p:txBody>
          <a:bodyPr wrap="square">
            <a:spAutoFit/>
          </a:bodyPr>
          <a:lstStyle/>
          <a:p>
            <a:pPr marL="228600" indent="-228600">
              <a:lnSpc>
                <a:spcPct val="90000"/>
              </a:lnSpc>
              <a:spcBef>
                <a:spcPts val="500"/>
              </a:spcBef>
              <a:buFont typeface="Arial" panose="020B0604020202020204" pitchFamily="34" charset="0"/>
              <a:buChar char="•"/>
            </a:pPr>
            <a:r>
              <a:rPr kumimoji="0" lang="sl-SI" sz="2500" b="0" i="0" u="none" strike="noStrike" kern="0" cap="none" spc="0" normalizeH="0" baseline="0" noProof="0" dirty="0" smtClean="0">
                <a:ln>
                  <a:noFill/>
                </a:ln>
                <a:solidFill>
                  <a:prstClr val="black"/>
                </a:solidFill>
                <a:effectLst/>
                <a:uLnTx/>
                <a:uFillTx/>
              </a:rPr>
              <a:t>Konkurenca – podjetja, ki</a:t>
            </a:r>
            <a:r>
              <a:rPr kumimoji="0" lang="sl-SI" sz="2500" b="0" i="0" u="none" strike="noStrike" kern="0" cap="none" spc="0" normalizeH="0" noProof="0" dirty="0" smtClean="0">
                <a:ln>
                  <a:noFill/>
                </a:ln>
                <a:solidFill>
                  <a:prstClr val="black"/>
                </a:solidFill>
                <a:effectLst/>
                <a:uLnTx/>
                <a:uFillTx/>
              </a:rPr>
              <a:t> naslavljajo enake potrebe kot naše podjetje (posredna in neposredna konkurenca). </a:t>
            </a:r>
          </a:p>
          <a:p>
            <a:pPr marL="228600" indent="-228600">
              <a:lnSpc>
                <a:spcPct val="90000"/>
              </a:lnSpc>
              <a:spcBef>
                <a:spcPts val="500"/>
              </a:spcBef>
              <a:buFont typeface="Arial" panose="020B0604020202020204" pitchFamily="34" charset="0"/>
              <a:buChar char="•"/>
            </a:pPr>
            <a:r>
              <a:rPr lang="sl-SI" sz="2500" kern="0" baseline="0" dirty="0" smtClean="0">
                <a:solidFill>
                  <a:prstClr val="black"/>
                </a:solidFill>
              </a:rPr>
              <a:t>Poznati je treba dejavnike,</a:t>
            </a:r>
            <a:r>
              <a:rPr lang="sl-SI" sz="2500" kern="0" dirty="0" smtClean="0">
                <a:solidFill>
                  <a:prstClr val="black"/>
                </a:solidFill>
              </a:rPr>
              <a:t> ki vplivajo na to, kako se porabniki odločajo/izbirajo med posameznimi konkurenti.</a:t>
            </a:r>
          </a:p>
          <a:p>
            <a:pPr marL="228600" indent="-228600">
              <a:lnSpc>
                <a:spcPct val="90000"/>
              </a:lnSpc>
              <a:spcBef>
                <a:spcPts val="500"/>
              </a:spcBef>
              <a:buFont typeface="Arial" panose="020B0604020202020204" pitchFamily="34" charset="0"/>
              <a:buChar char="•"/>
            </a:pPr>
            <a:r>
              <a:rPr kumimoji="0" lang="sl-SI" sz="2500" b="0" i="0" u="none" strike="noStrike" kern="0" cap="none" spc="0" normalizeH="0" baseline="0" noProof="0" dirty="0" smtClean="0">
                <a:ln>
                  <a:noFill/>
                </a:ln>
                <a:solidFill>
                  <a:prstClr val="black"/>
                </a:solidFill>
                <a:effectLst/>
                <a:uLnTx/>
                <a:uFillTx/>
              </a:rPr>
              <a:t>Večina </a:t>
            </a:r>
            <a:r>
              <a:rPr kumimoji="0" lang="sl-SI" sz="2500" b="0" i="0" u="none" strike="noStrike" kern="0" cap="none" spc="0" normalizeH="0" baseline="0" noProof="0" dirty="0" err="1" smtClean="0">
                <a:ln>
                  <a:noFill/>
                </a:ln>
                <a:solidFill>
                  <a:prstClr val="black"/>
                </a:solidFill>
                <a:effectLst/>
                <a:uLnTx/>
                <a:uFillTx/>
              </a:rPr>
              <a:t>startup</a:t>
            </a:r>
            <a:r>
              <a:rPr kumimoji="0" lang="sl-SI" sz="2500" b="0" i="0" u="none" strike="noStrike" kern="0" cap="none" spc="0" normalizeH="0" noProof="0" dirty="0" smtClean="0">
                <a:ln>
                  <a:noFill/>
                </a:ln>
                <a:solidFill>
                  <a:prstClr val="black"/>
                </a:solidFill>
                <a:effectLst/>
                <a:uLnTx/>
                <a:uFillTx/>
              </a:rPr>
              <a:t> podjetij podcenjuje svojo konkurenco. </a:t>
            </a:r>
          </a:p>
          <a:p>
            <a:pPr marL="228600" indent="-228600">
              <a:lnSpc>
                <a:spcPct val="90000"/>
              </a:lnSpc>
              <a:spcBef>
                <a:spcPts val="500"/>
              </a:spcBef>
              <a:buFont typeface="Arial" panose="020B0604020202020204" pitchFamily="34" charset="0"/>
              <a:buChar char="•"/>
            </a:pPr>
            <a:r>
              <a:rPr lang="sl-SI" sz="2500" kern="0" baseline="0" dirty="0" smtClean="0">
                <a:solidFill>
                  <a:prstClr val="black"/>
                </a:solidFill>
              </a:rPr>
              <a:t>Pazite </a:t>
            </a:r>
            <a:r>
              <a:rPr lang="sl-SI" sz="2500" kern="0" baseline="0" dirty="0" smtClean="0">
                <a:solidFill>
                  <a:prstClr val="black"/>
                </a:solidFill>
                <a:sym typeface="Wingdings" panose="05000000000000000000" pitchFamily="2" charset="2"/>
              </a:rPr>
              <a:t> Dobri startupi</a:t>
            </a:r>
            <a:r>
              <a:rPr lang="sl-SI" sz="2500" kern="0" dirty="0" smtClean="0">
                <a:solidFill>
                  <a:prstClr val="black"/>
                </a:solidFill>
                <a:sym typeface="Wingdings" panose="05000000000000000000" pitchFamily="2" charset="2"/>
              </a:rPr>
              <a:t> in dobre ideje zelo hitro dobijo konkurenco! Bodite vedno korak pred njimi!</a:t>
            </a:r>
            <a:endParaRPr kumimoji="0" lang="sl-SI" sz="2500" b="0" i="0" u="none" strike="noStrike" kern="0" cap="none" spc="0" normalizeH="0" baseline="0" noProof="0" dirty="0" smtClean="0">
              <a:ln>
                <a:noFill/>
              </a:ln>
              <a:solidFill>
                <a:prstClr val="black"/>
              </a:solidFill>
              <a:effectLst/>
              <a:uLnTx/>
              <a:uFillTx/>
            </a:endParaRPr>
          </a:p>
        </p:txBody>
      </p:sp>
      <p:pic>
        <p:nvPicPr>
          <p:cNvPr id="11" name="Slika 10"/>
          <p:cNvPicPr>
            <a:picLocks noChangeAspect="1"/>
          </p:cNvPicPr>
          <p:nvPr/>
        </p:nvPicPr>
        <p:blipFill rotWithShape="1">
          <a:blip r:embed="rId3" cstate="print">
            <a:extLst>
              <a:ext uri="{28A0092B-C50C-407E-A947-70E740481C1C}">
                <a14:useLocalDpi xmlns:a14="http://schemas.microsoft.com/office/drawing/2010/main" val="0"/>
              </a:ext>
            </a:extLst>
          </a:blip>
          <a:srcRect l="12645" t="10867" r="12645" b="5530"/>
          <a:stretch/>
        </p:blipFill>
        <p:spPr>
          <a:xfrm>
            <a:off x="5724128" y="1105517"/>
            <a:ext cx="1498964" cy="1677412"/>
          </a:xfrm>
          <a:prstGeom prst="rect">
            <a:avLst/>
          </a:prstGeom>
        </p:spPr>
      </p:pic>
      <p:pic>
        <p:nvPicPr>
          <p:cNvPr id="10" name="Picture 7"/>
          <p:cNvPicPr>
            <a:picLocks noChangeAspect="1"/>
          </p:cNvPicPr>
          <p:nvPr/>
        </p:nvPicPr>
        <p:blipFill>
          <a:blip r:embed="rId4" cstate="print"/>
          <a:srcRect/>
          <a:stretch>
            <a:fillRect/>
          </a:stretch>
        </p:blipFill>
        <p:spPr bwMode="auto">
          <a:xfrm>
            <a:off x="848605" y="6093261"/>
            <a:ext cx="692611" cy="692611"/>
          </a:xfrm>
          <a:prstGeom prst="rect">
            <a:avLst/>
          </a:prstGeom>
          <a:noFill/>
          <a:ln w="9525">
            <a:noFill/>
            <a:miter lim="800000"/>
            <a:headEnd/>
            <a:tailEnd/>
          </a:ln>
        </p:spPr>
      </p:pic>
      <p:pic>
        <p:nvPicPr>
          <p:cNvPr id="3" name="Slika 2"/>
          <p:cNvPicPr>
            <a:picLocks noChangeAspect="1"/>
          </p:cNvPicPr>
          <p:nvPr/>
        </p:nvPicPr>
        <p:blipFill>
          <a:blip r:embed="rId5" cstate="print"/>
          <a:stretch>
            <a:fillRect/>
          </a:stretch>
        </p:blipFill>
        <p:spPr>
          <a:xfrm>
            <a:off x="1979712" y="6249051"/>
            <a:ext cx="1338664" cy="446221"/>
          </a:xfrm>
          <a:prstGeom prst="rect">
            <a:avLst/>
          </a:prstGeom>
        </p:spPr>
      </p:pic>
    </p:spTree>
    <p:extLst>
      <p:ext uri="{BB962C8B-B14F-4D97-AF65-F5344CB8AC3E}">
        <p14:creationId xmlns:p14="http://schemas.microsoft.com/office/powerpoint/2010/main" val="1277713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Lastne analize</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10" name="Slika 9"/>
          <p:cNvPicPr>
            <a:picLocks noChangeAspect="1"/>
          </p:cNvPicPr>
          <p:nvPr/>
        </p:nvPicPr>
        <p:blipFill rotWithShape="1">
          <a:blip r:embed="rId3" cstate="print">
            <a:extLst>
              <a:ext uri="{28A0092B-C50C-407E-A947-70E740481C1C}">
                <a14:useLocalDpi xmlns:a14="http://schemas.microsoft.com/office/drawing/2010/main" val="0"/>
              </a:ext>
            </a:extLst>
          </a:blip>
          <a:srcRect l="19761" t="19760" r="17981" b="19760"/>
          <a:stretch/>
        </p:blipFill>
        <p:spPr>
          <a:xfrm>
            <a:off x="5890720" y="1190421"/>
            <a:ext cx="1571990" cy="1527076"/>
          </a:xfrm>
          <a:prstGeom prst="rect">
            <a:avLst/>
          </a:prstGeom>
        </p:spPr>
      </p:pic>
      <p:sp>
        <p:nvSpPr>
          <p:cNvPr id="14" name="Označba mesta vsebine 2"/>
          <p:cNvSpPr txBox="1">
            <a:spLocks/>
          </p:cNvSpPr>
          <p:nvPr/>
        </p:nvSpPr>
        <p:spPr>
          <a:xfrm>
            <a:off x="598472" y="2636911"/>
            <a:ext cx="7886700"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smtClean="0">
                <a:ln>
                  <a:noFill/>
                </a:ln>
                <a:solidFill>
                  <a:sysClr val="windowText" lastClr="000000"/>
                </a:solidFill>
                <a:effectLst/>
                <a:uLnTx/>
                <a:uFillTx/>
                <a:latin typeface="Calibri"/>
                <a:ea typeface="+mn-ea"/>
                <a:cs typeface="+mn-cs"/>
              </a:rPr>
              <a:t>Prednosti</a:t>
            </a:r>
            <a:r>
              <a:rPr kumimoji="0" lang="sl-SI" sz="2800" b="0" i="0" u="none" strike="noStrike" kern="1200" cap="none" spc="0" normalizeH="0" noProof="0" dirty="0" smtClean="0">
                <a:ln>
                  <a:noFill/>
                </a:ln>
                <a:solidFill>
                  <a:sysClr val="windowText" lastClr="000000"/>
                </a:solidFill>
                <a:effectLst/>
                <a:uLnTx/>
                <a:uFillTx/>
                <a:latin typeface="Calibri"/>
                <a:ea typeface="+mn-ea"/>
                <a:cs typeface="+mn-cs"/>
              </a:rPr>
              <a:t> in slabosti podjetniškega tima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l-SI" dirty="0" smtClean="0">
                <a:solidFill>
                  <a:sysClr val="windowText" lastClr="000000"/>
                </a:solidFill>
                <a:latin typeface="Calibri"/>
              </a:rPr>
              <a:t>Pomanjkanje finančnih virov za najemanje kadra z ustreznimi znanji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noProof="0" dirty="0" smtClean="0">
                <a:ln>
                  <a:noFill/>
                </a:ln>
                <a:solidFill>
                  <a:sysClr val="windowText" lastClr="000000"/>
                </a:solidFill>
                <a:effectLst/>
                <a:uLnTx/>
                <a:uFillTx/>
                <a:latin typeface="Calibri"/>
                <a:ea typeface="+mn-ea"/>
                <a:cs typeface="+mn-cs"/>
              </a:rPr>
              <a:t>Pomen poslovnih in socialnih mrež</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l-SI" dirty="0" smtClean="0">
                <a:solidFill>
                  <a:sysClr val="windowText" lastClr="000000"/>
                </a:solidFill>
                <a:latin typeface="Calibri"/>
              </a:rPr>
              <a:t>Potencialni investitorji in tvegani kapitalisti kot pomemben vir nasvetov</a:t>
            </a:r>
            <a:endParaRPr kumimoji="0" lang="sl-SI" sz="2800" b="0" i="0" u="none" strike="noStrike" kern="1200" cap="none" spc="0" normalizeH="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2" name="Slika 1"/>
          <p:cNvPicPr>
            <a:picLocks noChangeAspect="1"/>
          </p:cNvPicPr>
          <p:nvPr/>
        </p:nvPicPr>
        <p:blipFill>
          <a:blip r:embed="rId4" cstate="print"/>
          <a:stretch>
            <a:fillRect/>
          </a:stretch>
        </p:blipFill>
        <p:spPr>
          <a:xfrm>
            <a:off x="899592" y="5588705"/>
            <a:ext cx="1131073" cy="1131073"/>
          </a:xfrm>
          <a:prstGeom prst="rect">
            <a:avLst/>
          </a:prstGeom>
        </p:spPr>
      </p:pic>
    </p:spTree>
    <p:extLst>
      <p:ext uri="{BB962C8B-B14F-4D97-AF65-F5344CB8AC3E}">
        <p14:creationId xmlns:p14="http://schemas.microsoft.com/office/powerpoint/2010/main" val="2052973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194911" y="1526927"/>
            <a:ext cx="6536704" cy="96596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500" dirty="0" smtClean="0">
                <a:solidFill>
                  <a:schemeClr val="tx2">
                    <a:lumMod val="75000"/>
                  </a:schemeClr>
                </a:solidFill>
              </a:rPr>
              <a:t>Lastne analize – kaj menite?</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14" name="Označba mesta vsebine 2"/>
          <p:cNvSpPr txBox="1">
            <a:spLocks/>
          </p:cNvSpPr>
          <p:nvPr/>
        </p:nvSpPr>
        <p:spPr>
          <a:xfrm>
            <a:off x="598472" y="2636911"/>
            <a:ext cx="7886700"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Pravokotnik 1"/>
          <p:cNvSpPr/>
          <p:nvPr/>
        </p:nvSpPr>
        <p:spPr>
          <a:xfrm>
            <a:off x="744790" y="3023172"/>
            <a:ext cx="7200800" cy="97872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3200" b="0" i="0" u="none" strike="noStrike" kern="0" cap="none" spc="0" normalizeH="0" baseline="0" noProof="0" dirty="0" smtClean="0">
                <a:ln>
                  <a:noFill/>
                </a:ln>
                <a:solidFill>
                  <a:prstClr val="black"/>
                </a:solidFill>
                <a:effectLst/>
                <a:uLnTx/>
                <a:uFillTx/>
              </a:rPr>
              <a:t>Katere so prednosti in slabosti vašega podjetniškega tima?</a:t>
            </a:r>
            <a:endParaRPr kumimoji="0" lang="en-US" sz="3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0298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slov 1"/>
          <p:cNvSpPr>
            <a:spLocks noGrp="1"/>
          </p:cNvSpPr>
          <p:nvPr>
            <p:ph type="title" idx="4294967295"/>
          </p:nvPr>
        </p:nvSpPr>
        <p:spPr>
          <a:xfrm>
            <a:off x="611560" y="1036121"/>
            <a:ext cx="8191500" cy="1325563"/>
          </a:xfrm>
        </p:spPr>
        <p:txBody>
          <a:bodyPr/>
          <a:lstStyle/>
          <a:p>
            <a:r>
              <a:rPr lang="sl-SI" sz="4000" dirty="0" smtClean="0">
                <a:solidFill>
                  <a:schemeClr val="tx2">
                    <a:lumMod val="75000"/>
                  </a:schemeClr>
                </a:solidFill>
              </a:rPr>
              <a:t>Razvoj blagovne znamke</a:t>
            </a:r>
            <a:endParaRPr lang="sl-SI" sz="4000" dirty="0">
              <a:solidFill>
                <a:schemeClr val="tx2">
                  <a:lumMod val="75000"/>
                </a:schemeClr>
              </a:solidFill>
            </a:endParaRPr>
          </a:p>
        </p:txBody>
      </p:sp>
      <p:sp>
        <p:nvSpPr>
          <p:cNvPr id="3" name="Odebeljen lok 2"/>
          <p:cNvSpPr/>
          <p:nvPr/>
        </p:nvSpPr>
        <p:spPr>
          <a:xfrm rot="3349141">
            <a:off x="472281" y="1988345"/>
            <a:ext cx="4016375" cy="4081462"/>
          </a:xfrm>
          <a:prstGeom prst="blockArc">
            <a:avLst>
              <a:gd name="adj1" fmla="val 10718497"/>
              <a:gd name="adj2" fmla="val 17158554"/>
              <a:gd name="adj3" fmla="val 352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schemeClr val="tx1"/>
              </a:solidFill>
            </a:endParaRPr>
          </a:p>
        </p:txBody>
      </p:sp>
      <p:sp>
        <p:nvSpPr>
          <p:cNvPr id="4" name="Odebeljen lok 3"/>
          <p:cNvSpPr/>
          <p:nvPr/>
        </p:nvSpPr>
        <p:spPr>
          <a:xfrm rot="10107256">
            <a:off x="762000" y="2232025"/>
            <a:ext cx="4281488" cy="4090988"/>
          </a:xfrm>
          <a:prstGeom prst="blockArc">
            <a:avLst>
              <a:gd name="adj1" fmla="val 10800000"/>
              <a:gd name="adj2" fmla="val 18055607"/>
              <a:gd name="adj3" fmla="val 340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schemeClr val="tx1"/>
              </a:solidFill>
            </a:endParaRPr>
          </a:p>
        </p:txBody>
      </p:sp>
      <p:sp>
        <p:nvSpPr>
          <p:cNvPr id="5" name="Odebeljen lok 4"/>
          <p:cNvSpPr/>
          <p:nvPr/>
        </p:nvSpPr>
        <p:spPr>
          <a:xfrm rot="17180920">
            <a:off x="339725" y="2035175"/>
            <a:ext cx="4281488" cy="4090988"/>
          </a:xfrm>
          <a:prstGeom prst="blockArc">
            <a:avLst>
              <a:gd name="adj1" fmla="val 10800000"/>
              <a:gd name="adj2" fmla="val 18450222"/>
              <a:gd name="adj3" fmla="val 355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schemeClr val="tx1"/>
              </a:solidFill>
            </a:endParaRPr>
          </a:p>
        </p:txBody>
      </p:sp>
      <p:sp>
        <p:nvSpPr>
          <p:cNvPr id="7" name="Krof 6"/>
          <p:cNvSpPr/>
          <p:nvPr/>
        </p:nvSpPr>
        <p:spPr>
          <a:xfrm>
            <a:off x="1760538" y="3360738"/>
            <a:ext cx="1439862" cy="1439862"/>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dirty="0">
              <a:solidFill>
                <a:schemeClr val="tx1"/>
              </a:solidFill>
            </a:endParaRPr>
          </a:p>
        </p:txBody>
      </p:sp>
      <p:sp>
        <p:nvSpPr>
          <p:cNvPr id="8" name="Zaobljeni pravokotnik 15"/>
          <p:cNvSpPr/>
          <p:nvPr/>
        </p:nvSpPr>
        <p:spPr>
          <a:xfrm rot="18955864">
            <a:off x="3198813" y="4752975"/>
            <a:ext cx="1655762" cy="719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2400" dirty="0"/>
              <a:t>RAZVIJAJ </a:t>
            </a:r>
          </a:p>
        </p:txBody>
      </p:sp>
      <p:sp>
        <p:nvSpPr>
          <p:cNvPr id="29703" name="Rectangle 8"/>
          <p:cNvSpPr>
            <a:spLocks noChangeArrowheads="1"/>
          </p:cNvSpPr>
          <p:nvPr/>
        </p:nvSpPr>
        <p:spPr bwMode="auto">
          <a:xfrm>
            <a:off x="5409576" y="2345721"/>
            <a:ext cx="3931223" cy="3600986"/>
          </a:xfrm>
          <a:prstGeom prst="rect">
            <a:avLst/>
          </a:prstGeom>
          <a:noFill/>
          <a:ln w="9525">
            <a:noFill/>
            <a:miter lim="800000"/>
            <a:headEnd/>
            <a:tailEnd/>
          </a:ln>
        </p:spPr>
        <p:txBody>
          <a:bodyPr wrap="square">
            <a:spAutoFit/>
          </a:bodyPr>
          <a:lstStyle/>
          <a:p>
            <a:r>
              <a:rPr lang="sl-SI" sz="2800" dirty="0">
                <a:solidFill>
                  <a:schemeClr val="tx2">
                    <a:lumMod val="75000"/>
                  </a:schemeClr>
                </a:solidFill>
              </a:rPr>
              <a:t>ZGODBA</a:t>
            </a:r>
            <a:endParaRPr lang="en-US" sz="2800" dirty="0">
              <a:solidFill>
                <a:schemeClr val="tx2">
                  <a:lumMod val="75000"/>
                </a:schemeClr>
              </a:solidFill>
            </a:endParaRPr>
          </a:p>
          <a:p>
            <a:r>
              <a:rPr lang="en-US" sz="2400" dirty="0">
                <a:solidFill>
                  <a:schemeClr val="tx2">
                    <a:lumMod val="75000"/>
                  </a:schemeClr>
                </a:solidFill>
              </a:rPr>
              <a:t>(</a:t>
            </a:r>
            <a:r>
              <a:rPr lang="sl-SI" sz="2400" dirty="0">
                <a:solidFill>
                  <a:schemeClr val="tx2">
                    <a:lumMod val="75000"/>
                  </a:schemeClr>
                </a:solidFill>
              </a:rPr>
              <a:t>skupek: lastnosti, koristi</a:t>
            </a:r>
            <a:r>
              <a:rPr lang="en-US" sz="2400" dirty="0">
                <a:solidFill>
                  <a:schemeClr val="tx2">
                    <a:lumMod val="75000"/>
                  </a:schemeClr>
                </a:solidFill>
              </a:rPr>
              <a:t>, v</a:t>
            </a:r>
            <a:r>
              <a:rPr lang="sl-SI" sz="2400" dirty="0" err="1">
                <a:solidFill>
                  <a:schemeClr val="tx2">
                    <a:lumMod val="75000"/>
                  </a:schemeClr>
                </a:solidFill>
              </a:rPr>
              <a:t>rednot</a:t>
            </a:r>
            <a:r>
              <a:rPr lang="en-US" sz="2400" dirty="0">
                <a:solidFill>
                  <a:schemeClr val="tx2">
                    <a:lumMod val="75000"/>
                  </a:schemeClr>
                </a:solidFill>
              </a:rPr>
              <a:t>, </a:t>
            </a:r>
            <a:r>
              <a:rPr lang="sl-SI" sz="2400" dirty="0">
                <a:solidFill>
                  <a:schemeClr val="tx2">
                    <a:lumMod val="75000"/>
                  </a:schemeClr>
                </a:solidFill>
              </a:rPr>
              <a:t>kulture</a:t>
            </a:r>
            <a:r>
              <a:rPr lang="en-US" sz="2400" dirty="0">
                <a:solidFill>
                  <a:schemeClr val="tx2">
                    <a:lumMod val="75000"/>
                  </a:schemeClr>
                </a:solidFill>
              </a:rPr>
              <a:t>, </a:t>
            </a:r>
            <a:r>
              <a:rPr lang="sl-SI" sz="2400" dirty="0">
                <a:solidFill>
                  <a:schemeClr val="tx2">
                    <a:lumMod val="75000"/>
                  </a:schemeClr>
                </a:solidFill>
              </a:rPr>
              <a:t>osebnosti</a:t>
            </a:r>
            <a:r>
              <a:rPr lang="en-US" sz="2400" dirty="0">
                <a:solidFill>
                  <a:schemeClr val="tx2">
                    <a:lumMod val="75000"/>
                  </a:schemeClr>
                </a:solidFill>
              </a:rPr>
              <a:t>, </a:t>
            </a:r>
            <a:r>
              <a:rPr lang="sl-SI" sz="2400" dirty="0">
                <a:solidFill>
                  <a:schemeClr val="tx2">
                    <a:lumMod val="75000"/>
                  </a:schemeClr>
                </a:solidFill>
              </a:rPr>
              <a:t>odnosov</a:t>
            </a:r>
            <a:r>
              <a:rPr lang="en-US" sz="2400" dirty="0">
                <a:solidFill>
                  <a:schemeClr val="tx2">
                    <a:lumMod val="75000"/>
                  </a:schemeClr>
                </a:solidFill>
              </a:rPr>
              <a:t>, </a:t>
            </a:r>
            <a:r>
              <a:rPr lang="sl-SI" sz="2400" dirty="0">
                <a:solidFill>
                  <a:schemeClr val="tx2">
                    <a:lumMod val="75000"/>
                  </a:schemeClr>
                </a:solidFill>
              </a:rPr>
              <a:t>skupnosti)</a:t>
            </a:r>
            <a:endParaRPr lang="en-US" sz="2400" dirty="0">
              <a:solidFill>
                <a:schemeClr val="tx2">
                  <a:lumMod val="75000"/>
                </a:schemeClr>
              </a:solidFill>
            </a:endParaRPr>
          </a:p>
          <a:p>
            <a:endParaRPr lang="en-US" sz="2800" dirty="0">
              <a:solidFill>
                <a:schemeClr val="tx2">
                  <a:lumMod val="75000"/>
                </a:schemeClr>
              </a:solidFill>
            </a:endParaRPr>
          </a:p>
          <a:p>
            <a:r>
              <a:rPr lang="en-US" sz="2800" dirty="0">
                <a:solidFill>
                  <a:schemeClr val="tx2">
                    <a:lumMod val="75000"/>
                  </a:schemeClr>
                </a:solidFill>
              </a:rPr>
              <a:t>VI</a:t>
            </a:r>
            <a:r>
              <a:rPr lang="sl-SI" sz="2800" dirty="0">
                <a:solidFill>
                  <a:schemeClr val="tx2">
                    <a:lumMod val="75000"/>
                  </a:schemeClr>
                </a:solidFill>
              </a:rPr>
              <a:t>ZUALNI ELEMENTI</a:t>
            </a:r>
            <a:r>
              <a:rPr lang="en-US" sz="2800" dirty="0">
                <a:solidFill>
                  <a:schemeClr val="tx2">
                    <a:lumMod val="75000"/>
                  </a:schemeClr>
                </a:solidFill>
              </a:rPr>
              <a:t> </a:t>
            </a:r>
            <a:endParaRPr lang="sl-SI" sz="2800" dirty="0">
              <a:solidFill>
                <a:schemeClr val="tx2">
                  <a:lumMod val="75000"/>
                </a:schemeClr>
              </a:solidFill>
            </a:endParaRPr>
          </a:p>
          <a:p>
            <a:r>
              <a:rPr lang="en-US" sz="2400" dirty="0">
                <a:solidFill>
                  <a:schemeClr val="tx2">
                    <a:lumMod val="75000"/>
                  </a:schemeClr>
                </a:solidFill>
              </a:rPr>
              <a:t>(</a:t>
            </a:r>
            <a:r>
              <a:rPr lang="sl-SI" sz="2400" dirty="0">
                <a:solidFill>
                  <a:schemeClr val="tx2">
                    <a:lumMod val="75000"/>
                  </a:schemeClr>
                </a:solidFill>
              </a:rPr>
              <a:t>ime</a:t>
            </a:r>
            <a:r>
              <a:rPr lang="en-US" sz="2400" dirty="0">
                <a:solidFill>
                  <a:schemeClr val="tx2">
                    <a:lumMod val="75000"/>
                  </a:schemeClr>
                </a:solidFill>
              </a:rPr>
              <a:t>, logo, slogan,</a:t>
            </a:r>
            <a:endParaRPr lang="sl-SI" sz="2400" dirty="0">
              <a:solidFill>
                <a:schemeClr val="tx2">
                  <a:lumMod val="75000"/>
                </a:schemeClr>
              </a:solidFill>
            </a:endParaRPr>
          </a:p>
          <a:p>
            <a:r>
              <a:rPr lang="sl-SI" sz="2400" dirty="0">
                <a:solidFill>
                  <a:schemeClr val="tx2">
                    <a:lumMod val="75000"/>
                  </a:schemeClr>
                </a:solidFill>
              </a:rPr>
              <a:t>spletna domena, strani družabnih omrežij</a:t>
            </a:r>
            <a:r>
              <a:rPr lang="en-US" sz="2400" dirty="0" smtClean="0">
                <a:solidFill>
                  <a:schemeClr val="tx2">
                    <a:lumMod val="75000"/>
                  </a:schemeClr>
                </a:solidFill>
              </a:rPr>
              <a:t>)</a:t>
            </a:r>
            <a:endParaRPr lang="sl-SI" sz="2400" dirty="0">
              <a:latin typeface="Times New Roman" pitchFamily="18" charset="0"/>
            </a:endParaRPr>
          </a:p>
        </p:txBody>
      </p:sp>
    </p:spTree>
    <p:extLst>
      <p:ext uri="{BB962C8B-B14F-4D97-AF65-F5344CB8AC3E}">
        <p14:creationId xmlns:p14="http://schemas.microsoft.com/office/powerpoint/2010/main" val="3052971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slov 1"/>
          <p:cNvSpPr>
            <a:spLocks noGrp="1"/>
          </p:cNvSpPr>
          <p:nvPr>
            <p:ph type="title" idx="4294967295"/>
          </p:nvPr>
        </p:nvSpPr>
        <p:spPr>
          <a:xfrm>
            <a:off x="467544" y="1052736"/>
            <a:ext cx="8191500" cy="1325563"/>
          </a:xfrm>
        </p:spPr>
        <p:txBody>
          <a:bodyPr/>
          <a:lstStyle/>
          <a:p>
            <a:pPr algn="ctr"/>
            <a:r>
              <a:rPr lang="sl-SI" sz="3600" dirty="0">
                <a:solidFill>
                  <a:schemeClr val="tx2">
                    <a:lumMod val="75000"/>
                  </a:schemeClr>
                </a:solidFill>
              </a:rPr>
              <a:t>Začni z ZGODBO!</a:t>
            </a:r>
          </a:p>
        </p:txBody>
      </p:sp>
      <p:sp>
        <p:nvSpPr>
          <p:cNvPr id="31746" name="Rectangle 8"/>
          <p:cNvSpPr>
            <a:spLocks noChangeArrowheads="1"/>
          </p:cNvSpPr>
          <p:nvPr/>
        </p:nvSpPr>
        <p:spPr bwMode="auto">
          <a:xfrm>
            <a:off x="5580112" y="3230106"/>
            <a:ext cx="3382963" cy="2000250"/>
          </a:xfrm>
          <a:prstGeom prst="rect">
            <a:avLst/>
          </a:prstGeom>
          <a:noFill/>
          <a:ln w="9525">
            <a:noFill/>
            <a:miter lim="800000"/>
            <a:headEnd/>
            <a:tailEnd/>
          </a:ln>
        </p:spPr>
        <p:txBody>
          <a:bodyPr>
            <a:spAutoFit/>
          </a:bodyPr>
          <a:lstStyle/>
          <a:p>
            <a:r>
              <a:rPr lang="sl-SI" sz="2800" dirty="0">
                <a:solidFill>
                  <a:schemeClr val="tx2">
                    <a:lumMod val="75000"/>
                  </a:schemeClr>
                </a:solidFill>
                <a:latin typeface="+mj-lt"/>
              </a:rPr>
              <a:t>ZGODBA</a:t>
            </a:r>
            <a:endParaRPr lang="en-US" sz="2800" dirty="0">
              <a:solidFill>
                <a:schemeClr val="tx2">
                  <a:lumMod val="75000"/>
                </a:schemeClr>
              </a:solidFill>
              <a:latin typeface="+mj-lt"/>
            </a:endParaRPr>
          </a:p>
          <a:p>
            <a:r>
              <a:rPr lang="en-US" sz="2400" dirty="0">
                <a:solidFill>
                  <a:schemeClr val="tx2">
                    <a:lumMod val="75000"/>
                  </a:schemeClr>
                </a:solidFill>
                <a:latin typeface="+mj-lt"/>
              </a:rPr>
              <a:t>(</a:t>
            </a:r>
            <a:r>
              <a:rPr lang="sl-SI" sz="2400" dirty="0">
                <a:solidFill>
                  <a:schemeClr val="tx2">
                    <a:lumMod val="75000"/>
                  </a:schemeClr>
                </a:solidFill>
                <a:latin typeface="+mj-lt"/>
              </a:rPr>
              <a:t>skupek: lastnosti, koristi</a:t>
            </a:r>
            <a:r>
              <a:rPr lang="en-US" sz="2400" dirty="0">
                <a:solidFill>
                  <a:schemeClr val="tx2">
                    <a:lumMod val="75000"/>
                  </a:schemeClr>
                </a:solidFill>
                <a:latin typeface="+mj-lt"/>
              </a:rPr>
              <a:t>, v</a:t>
            </a:r>
            <a:r>
              <a:rPr lang="sl-SI" sz="2400" dirty="0" err="1">
                <a:solidFill>
                  <a:schemeClr val="tx2">
                    <a:lumMod val="75000"/>
                  </a:schemeClr>
                </a:solidFill>
                <a:latin typeface="+mj-lt"/>
              </a:rPr>
              <a:t>rednot</a:t>
            </a:r>
            <a:r>
              <a:rPr lang="en-US" sz="2400" dirty="0">
                <a:solidFill>
                  <a:schemeClr val="tx2">
                    <a:lumMod val="75000"/>
                  </a:schemeClr>
                </a:solidFill>
                <a:latin typeface="+mj-lt"/>
              </a:rPr>
              <a:t>, </a:t>
            </a:r>
            <a:r>
              <a:rPr lang="sl-SI" sz="2400" dirty="0">
                <a:solidFill>
                  <a:schemeClr val="tx2">
                    <a:lumMod val="75000"/>
                  </a:schemeClr>
                </a:solidFill>
                <a:latin typeface="+mj-lt"/>
              </a:rPr>
              <a:t>kulture</a:t>
            </a:r>
            <a:r>
              <a:rPr lang="en-US" sz="2400" dirty="0">
                <a:solidFill>
                  <a:schemeClr val="tx2">
                    <a:lumMod val="75000"/>
                  </a:schemeClr>
                </a:solidFill>
                <a:latin typeface="+mj-lt"/>
              </a:rPr>
              <a:t>, </a:t>
            </a:r>
            <a:r>
              <a:rPr lang="sl-SI" sz="2400" dirty="0">
                <a:solidFill>
                  <a:schemeClr val="tx2">
                    <a:lumMod val="75000"/>
                  </a:schemeClr>
                </a:solidFill>
                <a:latin typeface="+mj-lt"/>
              </a:rPr>
              <a:t>osebnosti</a:t>
            </a:r>
            <a:r>
              <a:rPr lang="en-US" sz="2400" dirty="0">
                <a:solidFill>
                  <a:schemeClr val="tx2">
                    <a:lumMod val="75000"/>
                  </a:schemeClr>
                </a:solidFill>
                <a:latin typeface="+mj-lt"/>
              </a:rPr>
              <a:t>, </a:t>
            </a:r>
            <a:r>
              <a:rPr lang="sl-SI" sz="2400" dirty="0">
                <a:solidFill>
                  <a:schemeClr val="tx2">
                    <a:lumMod val="75000"/>
                  </a:schemeClr>
                </a:solidFill>
                <a:latin typeface="+mj-lt"/>
              </a:rPr>
              <a:t>odnosov</a:t>
            </a:r>
            <a:r>
              <a:rPr lang="en-US" sz="2400" dirty="0">
                <a:solidFill>
                  <a:schemeClr val="tx2">
                    <a:lumMod val="75000"/>
                  </a:schemeClr>
                </a:solidFill>
                <a:latin typeface="+mj-lt"/>
              </a:rPr>
              <a:t>, </a:t>
            </a:r>
            <a:r>
              <a:rPr lang="sl-SI" sz="2400" dirty="0">
                <a:solidFill>
                  <a:schemeClr val="tx2">
                    <a:lumMod val="75000"/>
                  </a:schemeClr>
                </a:solidFill>
                <a:latin typeface="+mj-lt"/>
              </a:rPr>
              <a:t>skupnosti</a:t>
            </a:r>
            <a:r>
              <a:rPr lang="en-US" sz="2400" dirty="0">
                <a:solidFill>
                  <a:schemeClr val="tx2">
                    <a:lumMod val="75000"/>
                  </a:schemeClr>
                </a:solidFill>
                <a:latin typeface="+mj-lt"/>
              </a:rPr>
              <a:t>)</a:t>
            </a:r>
          </a:p>
        </p:txBody>
      </p:sp>
      <p:pic>
        <p:nvPicPr>
          <p:cNvPr id="31747" name="Slika 2"/>
          <p:cNvPicPr>
            <a:picLocks noChangeAspect="1"/>
          </p:cNvPicPr>
          <p:nvPr/>
        </p:nvPicPr>
        <p:blipFill>
          <a:blip r:embed="rId3" cstate="print"/>
          <a:srcRect l="11665" t="9608" r="9450" b="603"/>
          <a:stretch>
            <a:fillRect/>
          </a:stretch>
        </p:blipFill>
        <p:spPr bwMode="auto">
          <a:xfrm>
            <a:off x="899592" y="2276872"/>
            <a:ext cx="4029778" cy="4469417"/>
          </a:xfrm>
          <a:prstGeom prst="rect">
            <a:avLst/>
          </a:prstGeom>
          <a:noFill/>
          <a:ln w="9525">
            <a:noFill/>
            <a:miter lim="800000"/>
            <a:headEnd/>
            <a:tailEnd/>
          </a:ln>
        </p:spPr>
      </p:pic>
      <p:pic>
        <p:nvPicPr>
          <p:cNvPr id="9" name="Slika 3"/>
          <p:cNvPicPr>
            <a:picLocks noChangeAspect="1"/>
          </p:cNvPicPr>
          <p:nvPr/>
        </p:nvPicPr>
        <p:blipFill>
          <a:blip r:embed="rId4" cstate="print"/>
          <a:srcRect l="16759" t="13019" b="12234"/>
          <a:stretch>
            <a:fillRect/>
          </a:stretch>
        </p:blipFill>
        <p:spPr bwMode="auto">
          <a:xfrm>
            <a:off x="6331496" y="813767"/>
            <a:ext cx="1880194" cy="1688287"/>
          </a:xfrm>
          <a:prstGeom prst="rect">
            <a:avLst/>
          </a:prstGeom>
          <a:noFill/>
          <a:ln w="9525">
            <a:noFill/>
            <a:miter lim="800000"/>
            <a:headEnd/>
            <a:tailEnd/>
          </a:ln>
        </p:spPr>
      </p:pic>
      <p:pic>
        <p:nvPicPr>
          <p:cNvPr id="3" name="Slika 2"/>
          <p:cNvPicPr>
            <a:picLocks noChangeAspect="1"/>
          </p:cNvPicPr>
          <p:nvPr/>
        </p:nvPicPr>
        <p:blipFill>
          <a:blip r:embed="rId5" cstate="print"/>
          <a:stretch>
            <a:fillRect/>
          </a:stretch>
        </p:blipFill>
        <p:spPr>
          <a:xfrm>
            <a:off x="5586738" y="5952850"/>
            <a:ext cx="1158737" cy="588565"/>
          </a:xfrm>
          <a:prstGeom prst="rect">
            <a:avLst/>
          </a:prstGeom>
        </p:spPr>
      </p:pic>
    </p:spTree>
    <p:extLst>
      <p:ext uri="{BB962C8B-B14F-4D97-AF65-F5344CB8AC3E}">
        <p14:creationId xmlns:p14="http://schemas.microsoft.com/office/powerpoint/2010/main" val="32774057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Slika 3"/>
          <p:cNvPicPr>
            <a:picLocks noChangeAspect="1"/>
          </p:cNvPicPr>
          <p:nvPr/>
        </p:nvPicPr>
        <p:blipFill>
          <a:blip r:embed="rId3" cstate="print"/>
          <a:srcRect l="16759" t="13019" b="12234"/>
          <a:stretch>
            <a:fillRect/>
          </a:stretch>
        </p:blipFill>
        <p:spPr bwMode="auto">
          <a:xfrm>
            <a:off x="5148064" y="2204864"/>
            <a:ext cx="3608387" cy="3240088"/>
          </a:xfrm>
          <a:prstGeom prst="rect">
            <a:avLst/>
          </a:prstGeom>
          <a:noFill/>
          <a:ln w="9525">
            <a:noFill/>
            <a:miter lim="800000"/>
            <a:headEnd/>
            <a:tailEnd/>
          </a:ln>
        </p:spPr>
      </p:pic>
      <p:sp>
        <p:nvSpPr>
          <p:cNvPr id="33794" name="Naslov 5"/>
          <p:cNvSpPr>
            <a:spLocks noGrp="1"/>
          </p:cNvSpPr>
          <p:nvPr>
            <p:ph type="title" idx="4294967295"/>
          </p:nvPr>
        </p:nvSpPr>
        <p:spPr>
          <a:xfrm>
            <a:off x="683568" y="1633364"/>
            <a:ext cx="8229600" cy="1143000"/>
          </a:xfrm>
        </p:spPr>
        <p:txBody>
          <a:bodyPr>
            <a:normAutofit fontScale="90000"/>
          </a:bodyPr>
          <a:lstStyle/>
          <a:p>
            <a:r>
              <a:rPr lang="sl-SI" dirty="0">
                <a:solidFill>
                  <a:schemeClr val="tx2">
                    <a:lumMod val="75000"/>
                  </a:schemeClr>
                </a:solidFill>
              </a:rPr>
              <a:t>Pomen dobre zgodbe - video</a:t>
            </a:r>
            <a:r>
              <a:rPr lang="en-US" dirty="0">
                <a:solidFill>
                  <a:schemeClr val="tx2">
                    <a:lumMod val="75000"/>
                  </a:schemeClr>
                </a:solidFill>
              </a:rPr>
              <a:t/>
            </a:r>
            <a:br>
              <a:rPr lang="en-US" dirty="0">
                <a:solidFill>
                  <a:schemeClr val="tx2">
                    <a:lumMod val="75000"/>
                  </a:schemeClr>
                </a:solidFill>
              </a:rPr>
            </a:br>
            <a:endParaRPr lang="en-US" dirty="0">
              <a:solidFill>
                <a:schemeClr val="tx2">
                  <a:lumMod val="75000"/>
                </a:schemeClr>
              </a:solidFill>
            </a:endParaRPr>
          </a:p>
        </p:txBody>
      </p:sp>
      <p:sp>
        <p:nvSpPr>
          <p:cNvPr id="2" name="Pravokotnik 1"/>
          <p:cNvSpPr/>
          <p:nvPr/>
        </p:nvSpPr>
        <p:spPr>
          <a:xfrm>
            <a:off x="971600" y="5589240"/>
            <a:ext cx="7092280" cy="1200329"/>
          </a:xfrm>
          <a:prstGeom prst="rect">
            <a:avLst/>
          </a:prstGeom>
        </p:spPr>
        <p:txBody>
          <a:bodyPr wrap="square">
            <a:spAutoFit/>
          </a:bodyPr>
          <a:lstStyle/>
          <a:p>
            <a:r>
              <a:rPr lang="sl-SI" sz="2400" dirty="0" smtClean="0">
                <a:solidFill>
                  <a:schemeClr val="tx2">
                    <a:lumMod val="75000"/>
                  </a:schemeClr>
                </a:solidFill>
                <a:hlinkClick r:id="rId4"/>
              </a:rPr>
              <a:t>https</a:t>
            </a:r>
            <a:r>
              <a:rPr lang="sl-SI" sz="2400" dirty="0">
                <a:solidFill>
                  <a:schemeClr val="tx2">
                    <a:lumMod val="75000"/>
                  </a:schemeClr>
                </a:solidFill>
                <a:hlinkClick r:id="rId4"/>
              </a:rPr>
              <a:t>://</a:t>
            </a:r>
            <a:r>
              <a:rPr lang="sl-SI" sz="2400" dirty="0" smtClean="0">
                <a:solidFill>
                  <a:schemeClr val="tx2">
                    <a:lumMod val="75000"/>
                  </a:schemeClr>
                </a:solidFill>
                <a:hlinkClick r:id="rId4"/>
              </a:rPr>
              <a:t>www.youtube.com/watch?v=GdJT5hjRSR4</a:t>
            </a:r>
            <a:endParaRPr lang="sl-SI" sz="2400" dirty="0" smtClean="0">
              <a:solidFill>
                <a:schemeClr val="tx2">
                  <a:lumMod val="75000"/>
                </a:schemeClr>
              </a:solidFill>
            </a:endParaRPr>
          </a:p>
          <a:p>
            <a:endParaRPr lang="sl-SI" sz="2400" dirty="0" smtClean="0">
              <a:solidFill>
                <a:schemeClr val="tx2">
                  <a:lumMod val="75000"/>
                </a:schemeClr>
              </a:solidFill>
            </a:endParaRPr>
          </a:p>
          <a:p>
            <a:endParaRPr lang="sl-SI" sz="2400" dirty="0">
              <a:solidFill>
                <a:schemeClr val="tx2">
                  <a:lumMod val="75000"/>
                </a:schemeClr>
              </a:solidFill>
            </a:endParaRPr>
          </a:p>
        </p:txBody>
      </p:sp>
    </p:spTree>
    <p:extLst>
      <p:ext uri="{BB962C8B-B14F-4D97-AF65-F5344CB8AC3E}">
        <p14:creationId xmlns:p14="http://schemas.microsoft.com/office/powerpoint/2010/main" val="1488373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210651" y="1157936"/>
            <a:ext cx="7049497" cy="12724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300" b="1" dirty="0" smtClean="0">
                <a:solidFill>
                  <a:schemeClr val="tx2">
                    <a:lumMod val="75000"/>
                  </a:schemeClr>
                </a:solidFill>
                <a:latin typeface="Calibri Light"/>
              </a:rPr>
              <a:t>Lastnosti/koristi</a:t>
            </a:r>
            <a:endParaRPr lang="sl-SI" sz="3500" dirty="0">
              <a:solidFill>
                <a:schemeClr val="tx2">
                  <a:lumMod val="75000"/>
                </a:schemeClr>
              </a:solidFill>
            </a:endParaRPr>
          </a:p>
        </p:txBody>
      </p:sp>
      <p:sp>
        <p:nvSpPr>
          <p:cNvPr id="12" name="Označba mesta vsebine 3"/>
          <p:cNvSpPr txBox="1">
            <a:spLocks/>
          </p:cNvSpPr>
          <p:nvPr/>
        </p:nvSpPr>
        <p:spPr>
          <a:xfrm>
            <a:off x="576492" y="2261939"/>
            <a:ext cx="8251388"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14" name="Označba mesta vsebine 2"/>
          <p:cNvSpPr txBox="1">
            <a:spLocks/>
          </p:cNvSpPr>
          <p:nvPr/>
        </p:nvSpPr>
        <p:spPr>
          <a:xfrm>
            <a:off x="598472" y="2636911"/>
            <a:ext cx="7886700"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Pravokotnik 2"/>
          <p:cNvSpPr/>
          <p:nvPr/>
        </p:nvSpPr>
        <p:spPr>
          <a:xfrm>
            <a:off x="693672" y="2430410"/>
            <a:ext cx="8054792" cy="3063403"/>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l-SI" sz="2800" kern="0" dirty="0" smtClean="0"/>
              <a:t>Lastnosti BZ vplivajo na to, kako porabniki razumejo BZ in kaj jim pomeni nakup in uporaba izdelka.  </a:t>
            </a:r>
            <a:endParaRPr kumimoji="0" lang="sl-SI" sz="2800" b="0" i="0" u="none" strike="noStrike" kern="0" cap="none" spc="0" normalizeH="0" baseline="0" noProof="0" dirty="0" smtClean="0">
              <a:ln>
                <a:noFill/>
              </a:ln>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0" cap="none" spc="0" normalizeH="0" baseline="0" noProof="0" dirty="0" smtClean="0">
                <a:ln>
                  <a:noFill/>
                </a:ln>
                <a:effectLst/>
                <a:uLnTx/>
                <a:uFillTx/>
              </a:rPr>
              <a:t>Koristi predstavljajo</a:t>
            </a:r>
            <a:r>
              <a:rPr kumimoji="0" lang="sl-SI" sz="2800" b="0" i="0" u="none" strike="noStrike" kern="0" cap="none" spc="0" normalizeH="0" noProof="0" dirty="0" smtClean="0">
                <a:ln>
                  <a:noFill/>
                </a:ln>
                <a:effectLst/>
                <a:uLnTx/>
                <a:uFillTx/>
              </a:rPr>
              <a:t> vrednost, ki jo porabniki pripisujejo BZ, in sicer kaj lahko porabnik pričakuje od nje.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0" cap="none" spc="0" normalizeH="0" baseline="0" noProof="0" dirty="0" smtClean="0">
                <a:ln>
                  <a:noFill/>
                </a:ln>
                <a:solidFill>
                  <a:prstClr val="black"/>
                </a:solidFill>
                <a:effectLst/>
                <a:uLnTx/>
                <a:uFillTx/>
              </a:rPr>
              <a:t>BZ </a:t>
            </a:r>
            <a:r>
              <a:rPr kumimoji="0" lang="sl-SI" sz="2800" b="0" i="0" u="none" strike="noStrike" kern="0" cap="none" spc="0" normalizeH="0" baseline="0" noProof="0" dirty="0" err="1" smtClean="0">
                <a:ln>
                  <a:noFill/>
                </a:ln>
                <a:solidFill>
                  <a:prstClr val="black"/>
                </a:solidFill>
                <a:effectLst/>
                <a:uLnTx/>
                <a:uFillTx/>
              </a:rPr>
              <a:t>startup</a:t>
            </a:r>
            <a:r>
              <a:rPr kumimoji="0" lang="sl-SI" sz="2800" b="0" i="0" u="none" strike="noStrike" kern="0" cap="none" spc="0" normalizeH="0" baseline="0" noProof="0" dirty="0" smtClean="0">
                <a:ln>
                  <a:noFill/>
                </a:ln>
                <a:solidFill>
                  <a:prstClr val="black"/>
                </a:solidFill>
                <a:effectLst/>
                <a:uLnTx/>
                <a:uFillTx/>
              </a:rPr>
              <a:t> podjetij so v začetnih fazah najpogosteje osredotočene na lastnosti BZ in koristi za kupce. </a:t>
            </a:r>
          </a:p>
        </p:txBody>
      </p:sp>
      <p:pic>
        <p:nvPicPr>
          <p:cNvPr id="2" name="Slika 1"/>
          <p:cNvPicPr>
            <a:picLocks noChangeAspect="1"/>
          </p:cNvPicPr>
          <p:nvPr/>
        </p:nvPicPr>
        <p:blipFill>
          <a:blip r:embed="rId3" cstate="print"/>
          <a:stretch>
            <a:fillRect/>
          </a:stretch>
        </p:blipFill>
        <p:spPr>
          <a:xfrm>
            <a:off x="977213" y="5393763"/>
            <a:ext cx="1749014" cy="1308522"/>
          </a:xfrm>
          <a:prstGeom prst="rect">
            <a:avLst/>
          </a:prstGeom>
        </p:spPr>
      </p:pic>
    </p:spTree>
    <p:extLst>
      <p:ext uri="{BB962C8B-B14F-4D97-AF65-F5344CB8AC3E}">
        <p14:creationId xmlns:p14="http://schemas.microsoft.com/office/powerpoint/2010/main" val="962355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210651" y="1157936"/>
            <a:ext cx="7049497" cy="12724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300" b="1" dirty="0" smtClean="0">
                <a:solidFill>
                  <a:schemeClr val="tx2">
                    <a:lumMod val="75000"/>
                  </a:schemeClr>
                </a:solidFill>
                <a:latin typeface="Calibri Light"/>
              </a:rPr>
              <a:t>Vrednote/kultura</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sl-SI" dirty="0"/>
              <a:t>Organizacijska</a:t>
            </a:r>
            <a:r>
              <a:rPr lang="sl-SI" dirty="0">
                <a:solidFill>
                  <a:schemeClr val="tx2"/>
                </a:solidFill>
              </a:rPr>
              <a:t> </a:t>
            </a:r>
            <a:r>
              <a:rPr lang="sl-SI" i="1" dirty="0"/>
              <a:t>kultura</a:t>
            </a:r>
            <a:r>
              <a:rPr lang="sl-SI" dirty="0"/>
              <a:t> mora podpirati razvoj BZ pri vseh notranjih interesnih skupinah, ki gojijo pristen odnos s porabniki ter hkrati resnično verjamejo v </a:t>
            </a:r>
            <a:r>
              <a:rPr lang="sl-SI" i="1" dirty="0"/>
              <a:t>vrednote</a:t>
            </a:r>
            <a:r>
              <a:rPr lang="sl-SI" dirty="0"/>
              <a:t>, ki jih BZ posreduje.</a:t>
            </a:r>
          </a:p>
          <a:p>
            <a:pPr>
              <a:defRPr/>
            </a:pPr>
            <a:r>
              <a:rPr lang="sl-SI" dirty="0"/>
              <a:t>Če zaposleni in ostali deležniki dosledno živijo vrednote in kulturo, bodo le-to zaznali tudi porabniki kot edinstveno značilnosti BZ.</a:t>
            </a:r>
          </a:p>
          <a:p>
            <a:pPr>
              <a:defRPr/>
            </a:pPr>
            <a:r>
              <a:rPr lang="sl-SI" dirty="0" smtClean="0"/>
              <a:t>Vrednote </a:t>
            </a:r>
            <a:r>
              <a:rPr lang="sl-SI" dirty="0"/>
              <a:t>Lega: spodbujanje domišljije, kreativnost, učenje (npr. koordinacija roka-oči) </a:t>
            </a:r>
          </a:p>
        </p:txBody>
      </p:sp>
      <p:sp>
        <p:nvSpPr>
          <p:cNvPr id="14" name="Označba mesta vsebine 2"/>
          <p:cNvSpPr txBox="1">
            <a:spLocks/>
          </p:cNvSpPr>
          <p:nvPr/>
        </p:nvSpPr>
        <p:spPr>
          <a:xfrm>
            <a:off x="598472" y="2636911"/>
            <a:ext cx="7886700"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0" name="Picture 5"/>
          <p:cNvPicPr>
            <a:picLocks noChangeAspect="1"/>
          </p:cNvPicPr>
          <p:nvPr/>
        </p:nvPicPr>
        <p:blipFill>
          <a:blip r:embed="rId3" cstate="print"/>
          <a:srcRect/>
          <a:stretch>
            <a:fillRect/>
          </a:stretch>
        </p:blipFill>
        <p:spPr bwMode="auto">
          <a:xfrm>
            <a:off x="5797214" y="5810010"/>
            <a:ext cx="863402" cy="848857"/>
          </a:xfrm>
          <a:prstGeom prst="rect">
            <a:avLst/>
          </a:prstGeom>
          <a:noFill/>
          <a:ln w="9525">
            <a:noFill/>
            <a:miter lim="800000"/>
            <a:headEnd/>
            <a:tailEnd/>
          </a:ln>
        </p:spPr>
      </p:pic>
    </p:spTree>
    <p:extLst>
      <p:ext uri="{BB962C8B-B14F-4D97-AF65-F5344CB8AC3E}">
        <p14:creationId xmlns:p14="http://schemas.microsoft.com/office/powerpoint/2010/main" val="346108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494305" y="2132856"/>
            <a:ext cx="7772400" cy="864096"/>
          </a:xfrm>
        </p:spPr>
        <p:txBody>
          <a:bodyPr>
            <a:normAutofit fontScale="90000"/>
          </a:bodyPr>
          <a:lstStyle/>
          <a:p>
            <a:r>
              <a:rPr lang="sl-SI" sz="4500" dirty="0" smtClean="0">
                <a:solidFill>
                  <a:schemeClr val="tx2">
                    <a:lumMod val="75000"/>
                  </a:schemeClr>
                </a:solidFill>
              </a:rPr>
              <a:t>Program delavnice</a:t>
            </a:r>
            <a:br>
              <a:rPr lang="sl-SI" sz="4500" dirty="0" smtClean="0">
                <a:solidFill>
                  <a:schemeClr val="tx2">
                    <a:lumMod val="75000"/>
                  </a:schemeClr>
                </a:solidFill>
              </a:rPr>
            </a:br>
            <a:endParaRPr lang="sl-SI" sz="4500" dirty="0">
              <a:solidFill>
                <a:schemeClr val="tx2">
                  <a:lumMod val="75000"/>
                </a:schemeClr>
              </a:solidFill>
            </a:endParaRPr>
          </a:p>
        </p:txBody>
      </p:sp>
      <p:sp>
        <p:nvSpPr>
          <p:cNvPr id="6" name="Naslov 2"/>
          <p:cNvSpPr txBox="1">
            <a:spLocks/>
          </p:cNvSpPr>
          <p:nvPr/>
        </p:nvSpPr>
        <p:spPr>
          <a:xfrm>
            <a:off x="467544" y="2996952"/>
            <a:ext cx="7920880" cy="3441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3600" dirty="0" smtClean="0">
                <a:solidFill>
                  <a:schemeClr val="tx2">
                    <a:lumMod val="75000"/>
                  </a:schemeClr>
                </a:solidFill>
              </a:rPr>
              <a:t>Uvod v blagovne znamke</a:t>
            </a:r>
          </a:p>
          <a:p>
            <a:pPr algn="l"/>
            <a:r>
              <a:rPr lang="sl-SI" sz="3600" dirty="0" err="1" smtClean="0">
                <a:solidFill>
                  <a:schemeClr val="tx2">
                    <a:lumMod val="75000"/>
                  </a:schemeClr>
                </a:solidFill>
              </a:rPr>
              <a:t>SBFunnel</a:t>
            </a:r>
            <a:r>
              <a:rPr lang="sl-SI" sz="3600" dirty="0" smtClean="0">
                <a:solidFill>
                  <a:schemeClr val="tx2">
                    <a:lumMod val="75000"/>
                  </a:schemeClr>
                </a:solidFill>
              </a:rPr>
              <a:t>: </a:t>
            </a:r>
            <a:r>
              <a:rPr lang="sl-SI" sz="3600" dirty="0" err="1" smtClean="0">
                <a:solidFill>
                  <a:schemeClr val="tx2">
                    <a:lumMod val="75000"/>
                  </a:schemeClr>
                </a:solidFill>
              </a:rPr>
              <a:t>Branding</a:t>
            </a:r>
            <a:r>
              <a:rPr lang="sl-SI" sz="3600" dirty="0" smtClean="0">
                <a:solidFill>
                  <a:schemeClr val="tx2">
                    <a:lumMod val="75000"/>
                  </a:schemeClr>
                </a:solidFill>
              </a:rPr>
              <a:t> lijak, 1. del</a:t>
            </a:r>
          </a:p>
          <a:p>
            <a:pPr algn="l"/>
            <a:r>
              <a:rPr lang="sl-SI" sz="3600" dirty="0" err="1" smtClean="0">
                <a:solidFill>
                  <a:schemeClr val="tx2">
                    <a:lumMod val="75000"/>
                  </a:schemeClr>
                </a:solidFill>
              </a:rPr>
              <a:t>SBFunnel</a:t>
            </a:r>
            <a:r>
              <a:rPr lang="sl-SI" sz="3600" dirty="0">
                <a:solidFill>
                  <a:schemeClr val="tx2">
                    <a:lumMod val="75000"/>
                  </a:schemeClr>
                </a:solidFill>
              </a:rPr>
              <a:t>: </a:t>
            </a:r>
            <a:r>
              <a:rPr lang="sl-SI" sz="3600" dirty="0" err="1">
                <a:solidFill>
                  <a:schemeClr val="tx2">
                    <a:lumMod val="75000"/>
                  </a:schemeClr>
                </a:solidFill>
              </a:rPr>
              <a:t>Branding</a:t>
            </a:r>
            <a:r>
              <a:rPr lang="sl-SI" sz="3600" dirty="0">
                <a:solidFill>
                  <a:schemeClr val="tx2">
                    <a:lumMod val="75000"/>
                  </a:schemeClr>
                </a:solidFill>
              </a:rPr>
              <a:t> </a:t>
            </a:r>
            <a:r>
              <a:rPr lang="sl-SI" sz="3600" dirty="0" smtClean="0">
                <a:solidFill>
                  <a:schemeClr val="tx2">
                    <a:lumMod val="75000"/>
                  </a:schemeClr>
                </a:solidFill>
              </a:rPr>
              <a:t>lijak, 2. del</a:t>
            </a:r>
          </a:p>
          <a:p>
            <a:pPr algn="l"/>
            <a:r>
              <a:rPr lang="sl-SI" sz="3600" dirty="0" smtClean="0">
                <a:solidFill>
                  <a:schemeClr val="tx2">
                    <a:lumMod val="75000"/>
                  </a:schemeClr>
                </a:solidFill>
              </a:rPr>
              <a:t>Sklepne misli in zaključek </a:t>
            </a:r>
            <a:endParaRPr lang="sl-SI" sz="3600" dirty="0">
              <a:solidFill>
                <a:schemeClr val="tx2">
                  <a:lumMod val="75000"/>
                </a:schemeClr>
              </a:solidFill>
            </a:endParaRPr>
          </a:p>
          <a:p>
            <a:pPr algn="l"/>
            <a:endParaRPr lang="sl-SI" sz="3000" dirty="0" smtClean="0">
              <a:solidFill>
                <a:schemeClr val="tx2">
                  <a:lumMod val="75000"/>
                </a:schemeClr>
              </a:solidFill>
            </a:endParaRPr>
          </a:p>
          <a:p>
            <a:pPr algn="l"/>
            <a:r>
              <a:rPr lang="sl-SI" sz="3000" dirty="0" smtClean="0">
                <a:solidFill>
                  <a:schemeClr val="tx2">
                    <a:lumMod val="75000"/>
                  </a:schemeClr>
                </a:solidFill>
              </a:rPr>
              <a:t/>
            </a:r>
            <a:br>
              <a:rPr lang="sl-SI" sz="3000" dirty="0" smtClean="0">
                <a:solidFill>
                  <a:schemeClr val="tx2">
                    <a:lumMod val="75000"/>
                  </a:schemeClr>
                </a:solidFill>
              </a:rPr>
            </a:br>
            <a:endParaRPr lang="sl-SI" sz="3000" dirty="0">
              <a:solidFill>
                <a:schemeClr val="tx2">
                  <a:lumMod val="75000"/>
                </a:schemeClr>
              </a:solidFill>
            </a:endParaRPr>
          </a:p>
        </p:txBody>
      </p:sp>
    </p:spTree>
    <p:extLst>
      <p:ext uri="{BB962C8B-B14F-4D97-AF65-F5344CB8AC3E}">
        <p14:creationId xmlns:p14="http://schemas.microsoft.com/office/powerpoint/2010/main" val="1549804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210651" y="1157936"/>
            <a:ext cx="7049497" cy="9749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300" b="1" dirty="0" smtClean="0">
                <a:solidFill>
                  <a:schemeClr val="tx2">
                    <a:lumMod val="75000"/>
                  </a:schemeClr>
                </a:solidFill>
                <a:latin typeface="Calibri Light"/>
              </a:rPr>
              <a:t>Osebnost</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sl-SI" dirty="0"/>
          </a:p>
        </p:txBody>
      </p:sp>
      <p:sp>
        <p:nvSpPr>
          <p:cNvPr id="14" name="Označba mesta vsebine 2"/>
          <p:cNvSpPr txBox="1">
            <a:spLocks/>
          </p:cNvSpPr>
          <p:nvPr/>
        </p:nvSpPr>
        <p:spPr>
          <a:xfrm>
            <a:off x="598472" y="2636911"/>
            <a:ext cx="7886700"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Pravokotnik 2"/>
          <p:cNvSpPr/>
          <p:nvPr/>
        </p:nvSpPr>
        <p:spPr>
          <a:xfrm>
            <a:off x="352851" y="2420888"/>
            <a:ext cx="8132322" cy="3118803"/>
          </a:xfrm>
          <a:prstGeom prst="rect">
            <a:avLst/>
          </a:prstGeom>
        </p:spPr>
        <p:txBody>
          <a:bodyPr wrap="square">
            <a:spAutoFit/>
          </a:bodyPr>
          <a:lstStyle/>
          <a:p>
            <a:pPr marL="228600" marR="0" lvl="0" indent="-228600" algn="just" defTabSz="91440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sl-SI" sz="2500" b="0" i="0" u="none" strike="noStrike" kern="0" cap="none" spc="0" normalizeH="0" baseline="0" noProof="0" dirty="0">
                <a:ln>
                  <a:noFill/>
                </a:ln>
                <a:solidFill>
                  <a:srgbClr val="000000"/>
                </a:solidFill>
                <a:effectLst/>
                <a:uLnTx/>
                <a:uFillTx/>
              </a:rPr>
              <a:t>Človeške lastnosti, ki jih lahko pripišemo BZ</a:t>
            </a:r>
          </a:p>
          <a:p>
            <a:pPr marL="228600" marR="0" lvl="0" indent="-228600" algn="just" defTabSz="91440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sl-SI" sz="2500" b="0" i="0" u="none" strike="noStrike" kern="0" cap="none" spc="0" normalizeH="0" baseline="0" noProof="0" dirty="0">
                <a:ln>
                  <a:noFill/>
                </a:ln>
                <a:solidFill>
                  <a:srgbClr val="000000"/>
                </a:solidFill>
                <a:effectLst/>
                <a:uLnTx/>
                <a:uFillTx/>
              </a:rPr>
              <a:t>Osebnost BZ se gradi preko komuniciranja </a:t>
            </a:r>
            <a:r>
              <a:rPr kumimoji="0" lang="sl-SI" sz="2500" b="0" i="0" u="none" strike="noStrike" kern="0" cap="none" spc="0" normalizeH="0" baseline="0" noProof="0" dirty="0" smtClean="0">
                <a:ln>
                  <a:noFill/>
                </a:ln>
                <a:solidFill>
                  <a:srgbClr val="000000"/>
                </a:solidFill>
                <a:effectLst/>
                <a:uLnTx/>
                <a:uFillTx/>
              </a:rPr>
              <a:t>svojih osebnostnih </a:t>
            </a:r>
            <a:r>
              <a:rPr kumimoji="0" lang="sl-SI" sz="2500" b="0" i="0" u="none" strike="noStrike" kern="0" cap="none" spc="0" normalizeH="0" baseline="0" noProof="0" dirty="0">
                <a:ln>
                  <a:noFill/>
                </a:ln>
                <a:solidFill>
                  <a:srgbClr val="000000"/>
                </a:solidFill>
                <a:effectLst/>
                <a:uLnTx/>
                <a:uFillTx/>
              </a:rPr>
              <a:t>značilnosti, ki sporočajo ciljnemu trgu, </a:t>
            </a:r>
            <a:r>
              <a:rPr kumimoji="0" lang="sl-SI" sz="2500" b="0" i="0" u="none" strike="noStrike" kern="0" cap="none" spc="0" normalizeH="0" baseline="0" noProof="0" dirty="0" smtClean="0">
                <a:ln>
                  <a:noFill/>
                </a:ln>
                <a:solidFill>
                  <a:srgbClr val="000000"/>
                </a:solidFill>
                <a:effectLst/>
                <a:uLnTx/>
                <a:uFillTx/>
              </a:rPr>
              <a:t>kakšna </a:t>
            </a:r>
            <a:r>
              <a:rPr kumimoji="0" lang="sl-SI" sz="2500" b="0" i="0" u="none" strike="noStrike" kern="0" cap="none" spc="0" normalizeH="0" baseline="0" noProof="0" dirty="0">
                <a:ln>
                  <a:noFill/>
                </a:ln>
                <a:solidFill>
                  <a:srgbClr val="000000"/>
                </a:solidFill>
                <a:effectLst/>
                <a:uLnTx/>
                <a:uFillTx/>
              </a:rPr>
              <a:t>oseba bi BZ bila, če bi bila človek  </a:t>
            </a:r>
          </a:p>
          <a:p>
            <a:pPr marL="342900" marR="0" lvl="0" indent="-342900" algn="just" defTabSz="91440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sl-SI" sz="2500" b="0" i="0" u="none" strike="noStrike" kern="0" cap="none" spc="0" normalizeH="0" baseline="0" noProof="0" dirty="0" smtClean="0">
                <a:ln>
                  <a:noFill/>
                </a:ln>
                <a:solidFill>
                  <a:srgbClr val="000000"/>
                </a:solidFill>
                <a:effectLst/>
                <a:uLnTx/>
                <a:uFillTx/>
              </a:rPr>
              <a:t>BZ </a:t>
            </a:r>
            <a:r>
              <a:rPr kumimoji="0" lang="sl-SI" sz="2500" b="0" i="0" u="none" strike="noStrike" kern="0" cap="none" spc="0" normalizeH="0" baseline="0" noProof="0" dirty="0">
                <a:ln>
                  <a:noFill/>
                </a:ln>
                <a:solidFill>
                  <a:srgbClr val="000000"/>
                </a:solidFill>
                <a:effectLst/>
                <a:uLnTx/>
                <a:uFillTx/>
              </a:rPr>
              <a:t>lahko ima osebnostne značilnosti </a:t>
            </a:r>
            <a:r>
              <a:rPr kumimoji="0" lang="sl-SI" sz="2500" b="0" i="0" u="none" strike="noStrike" kern="0" cap="none" spc="0" normalizeH="0" baseline="0" noProof="0" dirty="0" smtClean="0">
                <a:ln>
                  <a:noFill/>
                </a:ln>
                <a:solidFill>
                  <a:srgbClr val="000000"/>
                </a:solidFill>
                <a:effectLst/>
                <a:uLnTx/>
                <a:uFillTx/>
              </a:rPr>
              <a:t>snovalcev ali </a:t>
            </a:r>
            <a:r>
              <a:rPr kumimoji="0" lang="sl-SI" sz="2500" b="0" i="0" u="none" strike="noStrike" kern="0" cap="none" spc="0" normalizeH="0" baseline="0" noProof="0" dirty="0">
                <a:ln>
                  <a:noFill/>
                </a:ln>
                <a:solidFill>
                  <a:srgbClr val="000000"/>
                </a:solidFill>
                <a:effectLst/>
                <a:uLnTx/>
                <a:uFillTx/>
              </a:rPr>
              <a:t>potencialnih porabnikov; po mnenju </a:t>
            </a:r>
            <a:r>
              <a:rPr kumimoji="0" lang="sl-SI" sz="2500" b="0" i="0" u="none" strike="noStrike" kern="0" cap="none" spc="0" normalizeH="0" baseline="0" noProof="0" dirty="0" smtClean="0">
                <a:ln>
                  <a:noFill/>
                </a:ln>
                <a:solidFill>
                  <a:srgbClr val="000000"/>
                </a:solidFill>
                <a:effectLst/>
                <a:uLnTx/>
                <a:uFillTx/>
              </a:rPr>
              <a:t>nekaterih avtorjev </a:t>
            </a:r>
            <a:r>
              <a:rPr kumimoji="0" lang="sl-SI" sz="2500" b="0" i="0" u="none" strike="noStrike" kern="0" cap="none" spc="0" normalizeH="0" baseline="0" noProof="0" dirty="0">
                <a:ln>
                  <a:noFill/>
                </a:ln>
                <a:solidFill>
                  <a:srgbClr val="000000"/>
                </a:solidFill>
                <a:effectLst/>
                <a:uLnTx/>
                <a:uFillTx/>
              </a:rPr>
              <a:t>pa lahko potencialni </a:t>
            </a:r>
            <a:r>
              <a:rPr kumimoji="0" lang="sl-SI" sz="2500" b="0" i="0" u="none" strike="noStrike" kern="0" cap="none" spc="0" normalizeH="0" baseline="0" noProof="0" dirty="0" smtClean="0">
                <a:ln>
                  <a:noFill/>
                </a:ln>
                <a:solidFill>
                  <a:srgbClr val="000000"/>
                </a:solidFill>
                <a:effectLst/>
                <a:uLnTx/>
                <a:uFillTx/>
              </a:rPr>
              <a:t>porabniki </a:t>
            </a:r>
            <a:r>
              <a:rPr kumimoji="0" lang="sl-SI" sz="2500" b="0" i="0" u="none" strike="noStrike" kern="0" cap="none" spc="0" normalizeH="0" baseline="0" noProof="0" dirty="0">
                <a:ln>
                  <a:noFill/>
                </a:ln>
                <a:solidFill>
                  <a:srgbClr val="000000"/>
                </a:solidFill>
                <a:effectLst/>
                <a:uLnTx/>
                <a:uFillTx/>
              </a:rPr>
              <a:t>ob sprejetju znamke sprejmejo </a:t>
            </a:r>
            <a:r>
              <a:rPr kumimoji="0" lang="sl-SI" sz="2500" b="0" i="0" u="none" strike="noStrike" kern="0" cap="none" spc="0" normalizeH="0" baseline="0" noProof="0" dirty="0" smtClean="0">
                <a:ln>
                  <a:noFill/>
                </a:ln>
                <a:solidFill>
                  <a:srgbClr val="000000"/>
                </a:solidFill>
                <a:effectLst/>
                <a:uLnTx/>
                <a:uFillTx/>
              </a:rPr>
              <a:t>tudi njene </a:t>
            </a:r>
            <a:r>
              <a:rPr kumimoji="0" lang="sl-SI" sz="2500" b="0" i="0" u="none" strike="noStrike" kern="0" cap="none" spc="0" normalizeH="0" baseline="0" noProof="0" dirty="0">
                <a:ln>
                  <a:noFill/>
                </a:ln>
                <a:solidFill>
                  <a:srgbClr val="000000"/>
                </a:solidFill>
                <a:effectLst/>
                <a:uLnTx/>
                <a:uFillTx/>
              </a:rPr>
              <a:t>vrednote ter se z njimi poistovetijo  </a:t>
            </a:r>
          </a:p>
        </p:txBody>
      </p:sp>
      <p:pic>
        <p:nvPicPr>
          <p:cNvPr id="4" name="Slika 3"/>
          <p:cNvPicPr>
            <a:picLocks noChangeAspect="1"/>
          </p:cNvPicPr>
          <p:nvPr/>
        </p:nvPicPr>
        <p:blipFill>
          <a:blip r:embed="rId3" cstate="print"/>
          <a:stretch>
            <a:fillRect/>
          </a:stretch>
        </p:blipFill>
        <p:spPr>
          <a:xfrm>
            <a:off x="3563888" y="5638078"/>
            <a:ext cx="726951" cy="936225"/>
          </a:xfrm>
          <a:prstGeom prst="rect">
            <a:avLst/>
          </a:prstGeom>
        </p:spPr>
      </p:pic>
      <p:pic>
        <p:nvPicPr>
          <p:cNvPr id="5" name="Slika 4"/>
          <p:cNvPicPr>
            <a:picLocks noChangeAspect="1"/>
          </p:cNvPicPr>
          <p:nvPr/>
        </p:nvPicPr>
        <p:blipFill>
          <a:blip r:embed="rId4" cstate="print"/>
          <a:stretch>
            <a:fillRect/>
          </a:stretch>
        </p:blipFill>
        <p:spPr>
          <a:xfrm>
            <a:off x="1437163" y="5737781"/>
            <a:ext cx="1276350" cy="857250"/>
          </a:xfrm>
          <a:prstGeom prst="rect">
            <a:avLst/>
          </a:prstGeom>
        </p:spPr>
      </p:pic>
    </p:spTree>
    <p:extLst>
      <p:ext uri="{BB962C8B-B14F-4D97-AF65-F5344CB8AC3E}">
        <p14:creationId xmlns:p14="http://schemas.microsoft.com/office/powerpoint/2010/main" val="1285273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9" name="Naslov 2"/>
          <p:cNvSpPr txBox="1">
            <a:spLocks/>
          </p:cNvSpPr>
          <p:nvPr/>
        </p:nvSpPr>
        <p:spPr>
          <a:xfrm>
            <a:off x="1210651" y="1287019"/>
            <a:ext cx="7049497" cy="9749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300" b="1" dirty="0" smtClean="0">
                <a:solidFill>
                  <a:schemeClr val="tx2">
                    <a:lumMod val="75000"/>
                  </a:schemeClr>
                </a:solidFill>
                <a:latin typeface="Calibri Light"/>
              </a:rPr>
              <a:t>Odnosi/Skupnosti</a:t>
            </a:r>
            <a:endParaRPr lang="sl-SI" sz="3500" dirty="0">
              <a:solidFill>
                <a:schemeClr val="tx2">
                  <a:lumMod val="75000"/>
                </a:schemeClr>
              </a:solidFill>
            </a:endParaRPr>
          </a:p>
        </p:txBody>
      </p:sp>
      <p:sp>
        <p:nvSpPr>
          <p:cNvPr id="12" name="Označba mesta vsebine 3"/>
          <p:cNvSpPr txBox="1">
            <a:spLocks/>
          </p:cNvSpPr>
          <p:nvPr/>
        </p:nvSpPr>
        <p:spPr>
          <a:xfrm>
            <a:off x="628650" y="2636911"/>
            <a:ext cx="7886700" cy="3540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sl-SI" dirty="0"/>
          </a:p>
        </p:txBody>
      </p:sp>
      <p:sp>
        <p:nvSpPr>
          <p:cNvPr id="14" name="Označba mesta vsebine 2"/>
          <p:cNvSpPr txBox="1">
            <a:spLocks/>
          </p:cNvSpPr>
          <p:nvPr/>
        </p:nvSpPr>
        <p:spPr>
          <a:xfrm>
            <a:off x="598472" y="2636911"/>
            <a:ext cx="7886700" cy="3816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Pravokotnik 3"/>
          <p:cNvSpPr/>
          <p:nvPr/>
        </p:nvSpPr>
        <p:spPr>
          <a:xfrm>
            <a:off x="705078" y="2292765"/>
            <a:ext cx="7848872" cy="3247043"/>
          </a:xfrm>
          <a:prstGeom prst="rect">
            <a:avLst/>
          </a:prstGeom>
        </p:spPr>
        <p:txBody>
          <a:bodyPr wrap="square">
            <a:spAutoFit/>
          </a:bodyPr>
          <a:lstStyle/>
          <a:p>
            <a:pPr marL="228600" marR="0" lvl="0" indent="-228600" defTabSz="914400" eaLnBrk="1" fontAlgn="base" latinLnBrk="0" hangingPunct="1">
              <a:lnSpc>
                <a:spcPct val="90000"/>
              </a:lnSpc>
              <a:spcBef>
                <a:spcPts val="1000"/>
              </a:spcBef>
              <a:spcAft>
                <a:spcPct val="0"/>
              </a:spcAft>
              <a:buClrTx/>
              <a:buSzTx/>
              <a:buFont typeface="Arial" charset="0"/>
              <a:buChar char="•"/>
              <a:tabLst/>
              <a:defRPr/>
            </a:pPr>
            <a:r>
              <a:rPr kumimoji="0" lang="sl-SI" sz="2500" i="0" u="none" strike="noStrike" kern="0" cap="none" spc="0" normalizeH="0" baseline="0" noProof="0" dirty="0" smtClean="0">
                <a:ln>
                  <a:noFill/>
                </a:ln>
                <a:effectLst/>
                <a:uLnTx/>
                <a:uFillTx/>
              </a:rPr>
              <a:t>Med porabnikom in BZ se vzpostavi odnos, ki pomaga porabniku lažje razumeti, kaj mu znamka prinaša.</a:t>
            </a:r>
          </a:p>
          <a:p>
            <a:pPr marL="228600" marR="0" lvl="0" indent="-228600" defTabSz="914400" eaLnBrk="1" fontAlgn="base" latinLnBrk="0" hangingPunct="1">
              <a:lnSpc>
                <a:spcPct val="90000"/>
              </a:lnSpc>
              <a:spcBef>
                <a:spcPts val="1000"/>
              </a:spcBef>
              <a:spcAft>
                <a:spcPct val="0"/>
              </a:spcAft>
              <a:buClrTx/>
              <a:buSzTx/>
              <a:buFont typeface="Arial" charset="0"/>
              <a:buChar char="•"/>
              <a:tabLst/>
              <a:defRPr/>
            </a:pPr>
            <a:r>
              <a:rPr kumimoji="0" lang="en-US" sz="2500" i="0" u="none" strike="noStrike" kern="0" cap="none" spc="0" normalizeH="0" baseline="0" noProof="0" dirty="0" smtClean="0">
                <a:ln>
                  <a:noFill/>
                </a:ln>
                <a:effectLst/>
                <a:uLnTx/>
                <a:uFillTx/>
              </a:rPr>
              <a:t>D</a:t>
            </a:r>
            <a:r>
              <a:rPr kumimoji="0" lang="sl-SI" sz="2500" i="0" u="none" strike="noStrike" kern="0" cap="none" spc="0" normalizeH="0" baseline="0" noProof="0" dirty="0" err="1" smtClean="0">
                <a:ln>
                  <a:noFill/>
                </a:ln>
                <a:effectLst/>
                <a:uLnTx/>
                <a:uFillTx/>
              </a:rPr>
              <a:t>inamični</a:t>
            </a:r>
            <a:r>
              <a:rPr kumimoji="0" lang="en-US" sz="2500" i="0" u="none" strike="noStrike" kern="0" cap="none" spc="0" normalizeH="0" baseline="0" noProof="0" dirty="0" smtClean="0">
                <a:ln>
                  <a:noFill/>
                </a:ln>
                <a:effectLst/>
                <a:uLnTx/>
                <a:uFillTx/>
              </a:rPr>
              <a:t> branding</a:t>
            </a:r>
            <a:r>
              <a:rPr kumimoji="0" lang="sl-SI" sz="2500" i="0" u="none" strike="noStrike" kern="0" cap="none" spc="0" normalizeH="0" baseline="0" noProof="0" dirty="0" smtClean="0">
                <a:ln>
                  <a:noFill/>
                </a:ln>
                <a:effectLst/>
                <a:uLnTx/>
                <a:uFillTx/>
              </a:rPr>
              <a:t> vključuje idejo o povratnih informacijah, izražanju mnenj s strani porabnika, izražanju njegovih občutenj. </a:t>
            </a:r>
          </a:p>
          <a:p>
            <a:pPr marL="228600" marR="0" lvl="0" indent="-228600" defTabSz="914400" eaLnBrk="1" fontAlgn="base" latinLnBrk="0" hangingPunct="1">
              <a:lnSpc>
                <a:spcPct val="90000"/>
              </a:lnSpc>
              <a:spcBef>
                <a:spcPts val="1000"/>
              </a:spcBef>
              <a:spcAft>
                <a:spcPct val="0"/>
              </a:spcAft>
              <a:buClrTx/>
              <a:buSzTx/>
              <a:buFont typeface="Arial" charset="0"/>
              <a:buChar char="•"/>
              <a:tabLst/>
              <a:defRPr/>
            </a:pPr>
            <a:r>
              <a:rPr kumimoji="0" lang="sl-SI" sz="2500" i="0" u="none" strike="noStrike" kern="0" cap="none" spc="0" normalizeH="0" baseline="0" noProof="0" dirty="0" smtClean="0">
                <a:ln>
                  <a:noFill/>
                </a:ln>
                <a:effectLst/>
                <a:uLnTx/>
                <a:uFillTx/>
              </a:rPr>
              <a:t>Na ta način se gradi odnose s porabniki (in ostalimi deležniki).</a:t>
            </a:r>
          </a:p>
          <a:p>
            <a:pPr marL="228600" marR="0" lvl="0" indent="-228600" defTabSz="914400" eaLnBrk="1" fontAlgn="base" latinLnBrk="0" hangingPunct="1">
              <a:lnSpc>
                <a:spcPct val="90000"/>
              </a:lnSpc>
              <a:spcBef>
                <a:spcPts val="1000"/>
              </a:spcBef>
              <a:spcAft>
                <a:spcPct val="0"/>
              </a:spcAft>
              <a:buClrTx/>
              <a:buSzTx/>
              <a:buFont typeface="Arial" charset="0"/>
              <a:buChar char="•"/>
              <a:tabLst/>
              <a:defRPr/>
            </a:pPr>
            <a:r>
              <a:rPr kumimoji="0" lang="sl-SI" sz="2500" i="0" u="none" strike="noStrike" kern="0" cap="none" spc="0" normalizeH="0" baseline="0" noProof="0" dirty="0" smtClean="0">
                <a:ln>
                  <a:noFill/>
                </a:ln>
                <a:effectLst/>
                <a:uLnTx/>
                <a:uFillTx/>
              </a:rPr>
              <a:t>Skupnosti postajajo nepogrešljiv del pri mnogih BZ. </a:t>
            </a:r>
            <a:endParaRPr kumimoji="0" lang="sl-SI" sz="2500" i="0" u="none" strike="noStrike" kern="0" cap="none" spc="0" normalizeH="0" baseline="0" noProof="0" dirty="0">
              <a:ln>
                <a:noFill/>
              </a:ln>
              <a:effectLst/>
              <a:uLnTx/>
              <a:uFillTx/>
            </a:endParaRPr>
          </a:p>
        </p:txBody>
      </p:sp>
      <p:pic>
        <p:nvPicPr>
          <p:cNvPr id="2" name="Slika 1"/>
          <p:cNvPicPr>
            <a:picLocks noChangeAspect="1"/>
          </p:cNvPicPr>
          <p:nvPr/>
        </p:nvPicPr>
        <p:blipFill>
          <a:blip r:embed="rId3" cstate="print"/>
          <a:stretch>
            <a:fillRect/>
          </a:stretch>
        </p:blipFill>
        <p:spPr>
          <a:xfrm>
            <a:off x="1210651" y="5570634"/>
            <a:ext cx="1503610" cy="1277592"/>
          </a:xfrm>
          <a:prstGeom prst="rect">
            <a:avLst/>
          </a:prstGeom>
        </p:spPr>
      </p:pic>
      <p:pic>
        <p:nvPicPr>
          <p:cNvPr id="3" name="Slika 2"/>
          <p:cNvPicPr>
            <a:picLocks noChangeAspect="1"/>
          </p:cNvPicPr>
          <p:nvPr/>
        </p:nvPicPr>
        <p:blipFill>
          <a:blip r:embed="rId4" cstate="print"/>
          <a:stretch>
            <a:fillRect/>
          </a:stretch>
        </p:blipFill>
        <p:spPr>
          <a:xfrm>
            <a:off x="3491880" y="5832673"/>
            <a:ext cx="1456035" cy="818107"/>
          </a:xfrm>
          <a:prstGeom prst="rect">
            <a:avLst/>
          </a:prstGeom>
        </p:spPr>
      </p:pic>
    </p:spTree>
    <p:extLst>
      <p:ext uri="{BB962C8B-B14F-4D97-AF65-F5344CB8AC3E}">
        <p14:creationId xmlns:p14="http://schemas.microsoft.com/office/powerpoint/2010/main" val="1997930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331640" y="2765995"/>
            <a:ext cx="5940152" cy="965969"/>
          </a:xfrm>
        </p:spPr>
        <p:txBody>
          <a:bodyPr>
            <a:normAutofit/>
          </a:bodyPr>
          <a:lstStyle/>
          <a:p>
            <a:r>
              <a:rPr lang="sl-SI" sz="4500" dirty="0" smtClean="0">
                <a:solidFill>
                  <a:schemeClr val="tx2">
                    <a:lumMod val="75000"/>
                  </a:schemeClr>
                </a:solidFill>
              </a:rPr>
              <a:t>Diskusija</a:t>
            </a:r>
            <a:endParaRPr lang="sl-SI" sz="4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Tree>
    <p:extLst>
      <p:ext uri="{BB962C8B-B14F-4D97-AF65-F5344CB8AC3E}">
        <p14:creationId xmlns:p14="http://schemas.microsoft.com/office/powerpoint/2010/main" val="1462395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p:txBody>
          <a:bodyPr>
            <a:normAutofit/>
          </a:bodyPr>
          <a:lstStyle/>
          <a:p>
            <a:r>
              <a:rPr lang="sl-SI" sz="4500" dirty="0" smtClean="0">
                <a:solidFill>
                  <a:schemeClr val="tx2">
                    <a:lumMod val="75000"/>
                  </a:schemeClr>
                </a:solidFill>
              </a:rPr>
              <a:t>3. </a:t>
            </a:r>
            <a:r>
              <a:rPr lang="sl-SI" sz="4500" dirty="0">
                <a:solidFill>
                  <a:schemeClr val="tx2">
                    <a:lumMod val="75000"/>
                  </a:schemeClr>
                </a:solidFill>
              </a:rPr>
              <a:t>d</a:t>
            </a:r>
            <a:r>
              <a:rPr lang="sl-SI" sz="4500" dirty="0" smtClean="0">
                <a:solidFill>
                  <a:schemeClr val="tx2">
                    <a:lumMod val="75000"/>
                  </a:schemeClr>
                </a:solidFill>
              </a:rPr>
              <a:t>el delavnice</a:t>
            </a:r>
            <a:endParaRPr lang="sl-SI" sz="4500" dirty="0">
              <a:solidFill>
                <a:schemeClr val="tx2">
                  <a:lumMod val="75000"/>
                </a:schemeClr>
              </a:solidFill>
            </a:endParaRPr>
          </a:p>
        </p:txBody>
      </p:sp>
    </p:spTree>
    <p:extLst>
      <p:ext uri="{BB962C8B-B14F-4D97-AF65-F5344CB8AC3E}">
        <p14:creationId xmlns:p14="http://schemas.microsoft.com/office/powerpoint/2010/main" val="441191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Naslov 1"/>
          <p:cNvSpPr>
            <a:spLocks noGrp="1"/>
          </p:cNvSpPr>
          <p:nvPr>
            <p:ph type="title" idx="4294967295"/>
          </p:nvPr>
        </p:nvSpPr>
        <p:spPr>
          <a:xfrm>
            <a:off x="901782" y="1290300"/>
            <a:ext cx="7558650" cy="1325563"/>
          </a:xfrm>
        </p:spPr>
        <p:txBody>
          <a:bodyPr>
            <a:normAutofit/>
          </a:bodyPr>
          <a:lstStyle/>
          <a:p>
            <a:pPr algn="ctr"/>
            <a:r>
              <a:rPr lang="sl-SI" sz="3000" dirty="0">
                <a:solidFill>
                  <a:schemeClr val="tx2">
                    <a:lumMod val="75000"/>
                  </a:schemeClr>
                </a:solidFill>
              </a:rPr>
              <a:t>Nadgradnja zgodbe z VIZUALNIMI ELEMENTI</a:t>
            </a:r>
          </a:p>
        </p:txBody>
      </p:sp>
      <p:sp>
        <p:nvSpPr>
          <p:cNvPr id="51202" name="Rectangle 2"/>
          <p:cNvSpPr>
            <a:spLocks noChangeArrowheads="1"/>
          </p:cNvSpPr>
          <p:nvPr/>
        </p:nvSpPr>
        <p:spPr bwMode="auto">
          <a:xfrm>
            <a:off x="6011862" y="2852663"/>
            <a:ext cx="3132138" cy="2062162"/>
          </a:xfrm>
          <a:prstGeom prst="rect">
            <a:avLst/>
          </a:prstGeom>
          <a:noFill/>
          <a:ln w="9525">
            <a:noFill/>
            <a:miter lim="800000"/>
            <a:headEnd/>
            <a:tailEnd/>
          </a:ln>
        </p:spPr>
        <p:txBody>
          <a:bodyPr>
            <a:spAutoFit/>
          </a:bodyPr>
          <a:lstStyle/>
          <a:p>
            <a:pPr algn="ctr"/>
            <a:r>
              <a:rPr lang="en-US" sz="2800" dirty="0">
                <a:solidFill>
                  <a:schemeClr val="tx2">
                    <a:lumMod val="75000"/>
                  </a:schemeClr>
                </a:solidFill>
                <a:latin typeface="+mj-lt"/>
              </a:rPr>
              <a:t>VI</a:t>
            </a:r>
            <a:r>
              <a:rPr lang="sl-SI" sz="2800" dirty="0">
                <a:solidFill>
                  <a:schemeClr val="tx2">
                    <a:lumMod val="75000"/>
                  </a:schemeClr>
                </a:solidFill>
                <a:latin typeface="+mj-lt"/>
              </a:rPr>
              <a:t>ZUALNI</a:t>
            </a:r>
          </a:p>
          <a:p>
            <a:pPr algn="ctr"/>
            <a:r>
              <a:rPr lang="sl-SI" sz="2800" dirty="0">
                <a:solidFill>
                  <a:schemeClr val="tx2">
                    <a:lumMod val="75000"/>
                  </a:schemeClr>
                </a:solidFill>
                <a:latin typeface="+mj-lt"/>
              </a:rPr>
              <a:t>ELEMENTI</a:t>
            </a:r>
            <a:r>
              <a:rPr lang="en-US" sz="2800" dirty="0">
                <a:solidFill>
                  <a:schemeClr val="tx2">
                    <a:lumMod val="75000"/>
                  </a:schemeClr>
                </a:solidFill>
                <a:latin typeface="+mj-lt"/>
              </a:rPr>
              <a:t> </a:t>
            </a:r>
          </a:p>
          <a:p>
            <a:pPr algn="ctr"/>
            <a:r>
              <a:rPr lang="en-US" sz="2400" dirty="0">
                <a:solidFill>
                  <a:schemeClr val="tx2">
                    <a:lumMod val="75000"/>
                  </a:schemeClr>
                </a:solidFill>
                <a:latin typeface="+mj-lt"/>
              </a:rPr>
              <a:t>(</a:t>
            </a:r>
            <a:r>
              <a:rPr lang="sl-SI" sz="2400" dirty="0">
                <a:solidFill>
                  <a:schemeClr val="tx2">
                    <a:lumMod val="75000"/>
                  </a:schemeClr>
                </a:solidFill>
                <a:latin typeface="+mj-lt"/>
              </a:rPr>
              <a:t>ime</a:t>
            </a:r>
            <a:r>
              <a:rPr lang="en-US" sz="2400" dirty="0">
                <a:solidFill>
                  <a:schemeClr val="tx2">
                    <a:lumMod val="75000"/>
                  </a:schemeClr>
                </a:solidFill>
                <a:latin typeface="+mj-lt"/>
              </a:rPr>
              <a:t>, logo, slogan,</a:t>
            </a:r>
          </a:p>
          <a:p>
            <a:pPr algn="ctr"/>
            <a:r>
              <a:rPr lang="sl-SI" sz="2400" dirty="0">
                <a:solidFill>
                  <a:schemeClr val="tx2">
                    <a:lumMod val="75000"/>
                  </a:schemeClr>
                </a:solidFill>
                <a:latin typeface="+mj-lt"/>
              </a:rPr>
              <a:t>spletna domena, strani družabnih omrežij</a:t>
            </a:r>
            <a:r>
              <a:rPr lang="en-US" sz="2400" dirty="0">
                <a:solidFill>
                  <a:schemeClr val="tx2">
                    <a:lumMod val="75000"/>
                  </a:schemeClr>
                </a:solidFill>
                <a:latin typeface="+mj-lt"/>
              </a:rPr>
              <a:t>)</a:t>
            </a:r>
          </a:p>
        </p:txBody>
      </p:sp>
      <p:pic>
        <p:nvPicPr>
          <p:cNvPr id="51203" name="Slika 6"/>
          <p:cNvPicPr>
            <a:picLocks noChangeAspect="1"/>
          </p:cNvPicPr>
          <p:nvPr/>
        </p:nvPicPr>
        <p:blipFill rotWithShape="1">
          <a:blip r:embed="rId2" cstate="print"/>
          <a:srcRect t="9068" r="7321"/>
          <a:stretch/>
        </p:blipFill>
        <p:spPr bwMode="auto">
          <a:xfrm>
            <a:off x="0" y="2594146"/>
            <a:ext cx="3389406" cy="3241104"/>
          </a:xfrm>
          <a:prstGeom prst="rect">
            <a:avLst/>
          </a:prstGeom>
          <a:noFill/>
          <a:ln w="9525">
            <a:noFill/>
            <a:miter lim="800000"/>
            <a:headEnd/>
            <a:tailEnd/>
          </a:ln>
        </p:spPr>
      </p:pic>
      <p:pic>
        <p:nvPicPr>
          <p:cNvPr id="51204" name="Slika 3"/>
          <p:cNvPicPr>
            <a:picLocks noChangeAspect="1"/>
          </p:cNvPicPr>
          <p:nvPr/>
        </p:nvPicPr>
        <p:blipFill>
          <a:blip r:embed="rId3" cstate="print"/>
          <a:srcRect l="9087" t="16203" r="10867" b="16203"/>
          <a:stretch>
            <a:fillRect/>
          </a:stretch>
        </p:blipFill>
        <p:spPr bwMode="auto">
          <a:xfrm>
            <a:off x="3522397" y="2982168"/>
            <a:ext cx="2298030" cy="1940159"/>
          </a:xfrm>
          <a:prstGeom prst="rect">
            <a:avLst/>
          </a:prstGeom>
          <a:noFill/>
          <a:ln w="9525">
            <a:noFill/>
            <a:miter lim="800000"/>
            <a:headEnd/>
            <a:tailEnd/>
          </a:ln>
        </p:spPr>
      </p:pic>
    </p:spTree>
    <p:extLst>
      <p:ext uri="{BB962C8B-B14F-4D97-AF65-F5344CB8AC3E}">
        <p14:creationId xmlns:p14="http://schemas.microsoft.com/office/powerpoint/2010/main" val="3997766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619672" y="1526927"/>
            <a:ext cx="5940152" cy="965969"/>
          </a:xfrm>
        </p:spPr>
        <p:txBody>
          <a:bodyPr>
            <a:normAutofit/>
          </a:bodyPr>
          <a:lstStyle/>
          <a:p>
            <a:r>
              <a:rPr lang="sl-SI" sz="3500" dirty="0" smtClean="0">
                <a:solidFill>
                  <a:schemeClr val="tx2">
                    <a:lumMod val="75000"/>
                  </a:schemeClr>
                </a:solidFill>
              </a:rPr>
              <a:t>Vizualni elementi</a:t>
            </a:r>
            <a:endParaRPr lang="sl-SI" sz="3500" dirty="0">
              <a:solidFill>
                <a:schemeClr val="tx2">
                  <a:lumMod val="75000"/>
                </a:schemeClr>
              </a:solidFill>
            </a:endParaRPr>
          </a:p>
        </p:txBody>
      </p:sp>
      <p:sp>
        <p:nvSpPr>
          <p:cNvPr id="2" name="Pravokotnik 1"/>
          <p:cNvSpPr/>
          <p:nvPr/>
        </p:nvSpPr>
        <p:spPr>
          <a:xfrm>
            <a:off x="440962" y="2564904"/>
            <a:ext cx="7875454" cy="3108543"/>
          </a:xfrm>
          <a:prstGeom prst="rect">
            <a:avLst/>
          </a:prstGeom>
        </p:spPr>
        <p:txBody>
          <a:bodyPr wrap="square">
            <a:spAutoFit/>
          </a:bodyPr>
          <a:lstStyle/>
          <a:p>
            <a:pPr marL="342900" lvl="0" indent="-342900" algn="just" eaLnBrk="0" fontAlgn="base" hangingPunct="0">
              <a:spcBef>
                <a:spcPct val="0"/>
              </a:spcBef>
              <a:spcAft>
                <a:spcPct val="0"/>
              </a:spcAft>
              <a:buClr>
                <a:srgbClr val="44546A"/>
              </a:buClr>
              <a:buFont typeface="Arial" panose="020B0604020202020204" pitchFamily="34" charset="0"/>
              <a:buChar char="•"/>
              <a:defRPr/>
            </a:pPr>
            <a:r>
              <a:rPr lang="sl-SI" sz="2800" dirty="0">
                <a:solidFill>
                  <a:srgbClr val="000000"/>
                </a:solidFill>
                <a:latin typeface="+mj-lt"/>
                <a:cs typeface="Arial" charset="0"/>
              </a:rPr>
              <a:t>Vizualizacija BZ vključuje tiste elemente BZ, ki </a:t>
            </a:r>
            <a:r>
              <a:rPr lang="sl-SI" sz="2800" dirty="0" smtClean="0">
                <a:solidFill>
                  <a:srgbClr val="000000"/>
                </a:solidFill>
                <a:latin typeface="+mj-lt"/>
                <a:cs typeface="Arial" charset="0"/>
              </a:rPr>
              <a:t>jo največkrat </a:t>
            </a:r>
            <a:r>
              <a:rPr lang="sl-SI" sz="2800" dirty="0">
                <a:solidFill>
                  <a:srgbClr val="000000"/>
                </a:solidFill>
                <a:latin typeface="+mj-lt"/>
                <a:cs typeface="Arial" charset="0"/>
              </a:rPr>
              <a:t>naredijo vidno in s pomočjo </a:t>
            </a:r>
            <a:r>
              <a:rPr lang="sl-SI" sz="2800" dirty="0" smtClean="0">
                <a:solidFill>
                  <a:srgbClr val="000000"/>
                </a:solidFill>
                <a:latin typeface="+mj-lt"/>
                <a:cs typeface="Arial" charset="0"/>
              </a:rPr>
              <a:t>katerih si </a:t>
            </a:r>
            <a:r>
              <a:rPr lang="sl-SI" sz="2800" dirty="0">
                <a:solidFill>
                  <a:srgbClr val="000000"/>
                </a:solidFill>
                <a:latin typeface="+mj-lt"/>
                <a:cs typeface="Arial" charset="0"/>
              </a:rPr>
              <a:t>porabniki lažje predstavljajo </a:t>
            </a:r>
            <a:r>
              <a:rPr lang="sl-SI" sz="2800" dirty="0" smtClean="0">
                <a:solidFill>
                  <a:srgbClr val="000000"/>
                </a:solidFill>
                <a:latin typeface="+mj-lt"/>
                <a:cs typeface="Arial" charset="0"/>
              </a:rPr>
              <a:t>BZ</a:t>
            </a:r>
          </a:p>
          <a:p>
            <a:pPr marL="342900" lvl="0" indent="-342900" algn="just" eaLnBrk="0" fontAlgn="base" hangingPunct="0">
              <a:spcBef>
                <a:spcPct val="0"/>
              </a:spcBef>
              <a:spcAft>
                <a:spcPct val="0"/>
              </a:spcAft>
              <a:buClr>
                <a:srgbClr val="44546A"/>
              </a:buClr>
              <a:buFont typeface="Arial" panose="020B0604020202020204" pitchFamily="34" charset="0"/>
              <a:buChar char="•"/>
              <a:defRPr/>
            </a:pPr>
            <a:r>
              <a:rPr lang="sl-SI" sz="2800" dirty="0" smtClean="0">
                <a:solidFill>
                  <a:srgbClr val="000000"/>
                </a:solidFill>
                <a:latin typeface="+mj-lt"/>
                <a:cs typeface="Arial" charset="0"/>
              </a:rPr>
              <a:t>Vizualizacija </a:t>
            </a:r>
            <a:r>
              <a:rPr lang="sl-SI" sz="2800" dirty="0">
                <a:solidFill>
                  <a:srgbClr val="000000"/>
                </a:solidFill>
                <a:latin typeface="+mj-lt"/>
                <a:cs typeface="Arial" charset="0"/>
              </a:rPr>
              <a:t>BZ mora odražati ključne </a:t>
            </a:r>
            <a:r>
              <a:rPr lang="sl-SI" sz="2800" dirty="0" smtClean="0">
                <a:solidFill>
                  <a:srgbClr val="000000"/>
                </a:solidFill>
                <a:latin typeface="+mj-lt"/>
                <a:cs typeface="Arial" charset="0"/>
              </a:rPr>
              <a:t>identitetne značilnosti </a:t>
            </a:r>
            <a:r>
              <a:rPr lang="sl-SI" sz="2800" dirty="0">
                <a:solidFill>
                  <a:srgbClr val="000000"/>
                </a:solidFill>
                <a:latin typeface="+mj-lt"/>
                <a:cs typeface="Arial" charset="0"/>
              </a:rPr>
              <a:t>(zgodbo) </a:t>
            </a:r>
            <a:r>
              <a:rPr lang="sl-SI" sz="2800" dirty="0" smtClean="0">
                <a:solidFill>
                  <a:srgbClr val="000000"/>
                </a:solidFill>
                <a:latin typeface="+mj-lt"/>
                <a:cs typeface="Arial" charset="0"/>
              </a:rPr>
              <a:t>BZ</a:t>
            </a:r>
          </a:p>
          <a:p>
            <a:pPr marL="342900" lvl="0" indent="-342900" algn="just" eaLnBrk="0" fontAlgn="base" hangingPunct="0">
              <a:spcBef>
                <a:spcPct val="0"/>
              </a:spcBef>
              <a:spcAft>
                <a:spcPct val="0"/>
              </a:spcAft>
              <a:buClr>
                <a:srgbClr val="44546A"/>
              </a:buClr>
              <a:buFont typeface="Arial" panose="020B0604020202020204" pitchFamily="34" charset="0"/>
              <a:buChar char="•"/>
              <a:defRPr/>
            </a:pPr>
            <a:r>
              <a:rPr lang="sl-SI" sz="2800" dirty="0" smtClean="0">
                <a:solidFill>
                  <a:srgbClr val="000000"/>
                </a:solidFill>
                <a:latin typeface="+mj-lt"/>
                <a:cs typeface="Arial" charset="0"/>
              </a:rPr>
              <a:t>Vizualni </a:t>
            </a:r>
            <a:r>
              <a:rPr lang="sl-SI" sz="2800" dirty="0">
                <a:solidFill>
                  <a:srgbClr val="000000"/>
                </a:solidFill>
                <a:latin typeface="+mj-lt"/>
                <a:cs typeface="Arial" charset="0"/>
              </a:rPr>
              <a:t>elementi: </a:t>
            </a:r>
            <a:r>
              <a:rPr lang="sl-SI" sz="2800" dirty="0">
                <a:solidFill>
                  <a:schemeClr val="tx2">
                    <a:lumMod val="75000"/>
                  </a:schemeClr>
                </a:solidFill>
                <a:latin typeface="+mj-lt"/>
                <a:cs typeface="Arial" charset="0"/>
              </a:rPr>
              <a:t>ime, simbol (</a:t>
            </a:r>
            <a:r>
              <a:rPr lang="sl-SI" sz="2800" dirty="0" err="1">
                <a:solidFill>
                  <a:schemeClr val="tx2">
                    <a:lumMod val="75000"/>
                  </a:schemeClr>
                </a:solidFill>
                <a:latin typeface="+mj-lt"/>
                <a:cs typeface="Arial" charset="0"/>
              </a:rPr>
              <a:t>logo</a:t>
            </a:r>
            <a:r>
              <a:rPr lang="sl-SI" sz="2800" dirty="0">
                <a:solidFill>
                  <a:schemeClr val="tx2">
                    <a:lumMod val="75000"/>
                  </a:schemeClr>
                </a:solidFill>
                <a:latin typeface="+mj-lt"/>
                <a:cs typeface="Arial" charset="0"/>
              </a:rPr>
              <a:t>, embalaža), </a:t>
            </a:r>
            <a:r>
              <a:rPr lang="sl-SI" sz="2800" dirty="0" smtClean="0">
                <a:solidFill>
                  <a:schemeClr val="tx2">
                    <a:lumMod val="75000"/>
                  </a:schemeClr>
                </a:solidFill>
                <a:latin typeface="+mj-lt"/>
                <a:cs typeface="Arial" charset="0"/>
              </a:rPr>
              <a:t> slogan</a:t>
            </a:r>
            <a:r>
              <a:rPr lang="sl-SI" sz="2800" dirty="0">
                <a:solidFill>
                  <a:schemeClr val="tx2">
                    <a:lumMod val="75000"/>
                  </a:schemeClr>
                </a:solidFill>
                <a:latin typeface="+mj-lt"/>
                <a:cs typeface="Arial" charset="0"/>
              </a:rPr>
              <a:t>, domena </a:t>
            </a:r>
          </a:p>
        </p:txBody>
      </p:sp>
    </p:spTree>
    <p:extLst>
      <p:ext uri="{BB962C8B-B14F-4D97-AF65-F5344CB8AC3E}">
        <p14:creationId xmlns:p14="http://schemas.microsoft.com/office/powerpoint/2010/main" val="34063736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619672" y="1794173"/>
            <a:ext cx="6468535" cy="965969"/>
          </a:xfrm>
        </p:spPr>
        <p:txBody>
          <a:bodyPr>
            <a:normAutofit fontScale="90000"/>
          </a:bodyPr>
          <a:lstStyle/>
          <a:p>
            <a:r>
              <a:rPr lang="sl-SI" sz="3600" kern="0" dirty="0">
                <a:solidFill>
                  <a:schemeClr val="tx2">
                    <a:lumMod val="75000"/>
                  </a:schemeClr>
                </a:solidFill>
                <a:latin typeface="Trebuchet MS" pitchFamily="34" charset="0"/>
              </a:rPr>
              <a:t>K</a:t>
            </a:r>
            <a:r>
              <a:rPr lang="sl-SI" sz="3600" kern="0" dirty="0" smtClean="0">
                <a:solidFill>
                  <a:schemeClr val="tx2">
                    <a:lumMod val="75000"/>
                  </a:schemeClr>
                </a:solidFill>
                <a:latin typeface="Trebuchet MS" pitchFamily="34" charset="0"/>
              </a:rPr>
              <a:t>riteriji pri izboru vizualnih elementov BZ</a:t>
            </a:r>
            <a:endParaRPr lang="sl-SI" sz="3500" dirty="0">
              <a:solidFill>
                <a:schemeClr val="tx2">
                  <a:lumMod val="75000"/>
                </a:schemeClr>
              </a:solidFill>
            </a:endParaRPr>
          </a:p>
        </p:txBody>
      </p:sp>
      <p:sp>
        <p:nvSpPr>
          <p:cNvPr id="4" name="Pravokotnik 3"/>
          <p:cNvSpPr/>
          <p:nvPr/>
        </p:nvSpPr>
        <p:spPr>
          <a:xfrm>
            <a:off x="1331640" y="3068960"/>
            <a:ext cx="6192688" cy="2677656"/>
          </a:xfrm>
          <a:prstGeom prst="rect">
            <a:avLst/>
          </a:prstGeom>
        </p:spPr>
        <p:txBody>
          <a:bodyPr wrap="square">
            <a:spAutoFit/>
          </a:bodyPr>
          <a:lstStyle/>
          <a:p>
            <a:pPr marL="342900" lvl="0" indent="-342900" algn="just" eaLnBrk="0" fontAlgn="base" hangingPunct="0">
              <a:spcBef>
                <a:spcPct val="0"/>
              </a:spcBef>
              <a:spcAft>
                <a:spcPct val="0"/>
              </a:spcAft>
              <a:buClr>
                <a:srgbClr val="44546A"/>
              </a:buClr>
              <a:buFont typeface="Arial" pitchFamily="34" charset="0"/>
              <a:buChar char="•"/>
              <a:defRPr/>
            </a:pPr>
            <a:r>
              <a:rPr lang="sl-SI" sz="2800" dirty="0" smtClean="0">
                <a:solidFill>
                  <a:srgbClr val="000000"/>
                </a:solidFill>
                <a:latin typeface="Trebuchet MS" pitchFamily="34" charset="0"/>
                <a:cs typeface="Arial" charset="0"/>
              </a:rPr>
              <a:t>Pomnjenje,</a:t>
            </a:r>
            <a:endParaRPr lang="sl-SI" sz="2800" dirty="0">
              <a:solidFill>
                <a:srgbClr val="000000"/>
              </a:solidFill>
              <a:latin typeface="Trebuchet MS" pitchFamily="34" charset="0"/>
              <a:cs typeface="Arial" charset="0"/>
            </a:endParaRPr>
          </a:p>
          <a:p>
            <a:pPr marL="342900" lvl="0" indent="-342900" algn="just" eaLnBrk="0" fontAlgn="base" hangingPunct="0">
              <a:spcBef>
                <a:spcPct val="0"/>
              </a:spcBef>
              <a:spcAft>
                <a:spcPct val="0"/>
              </a:spcAft>
              <a:buClr>
                <a:srgbClr val="44546A"/>
              </a:buClr>
              <a:buFont typeface="Arial" pitchFamily="34" charset="0"/>
              <a:buChar char="•"/>
              <a:defRPr/>
            </a:pPr>
            <a:r>
              <a:rPr lang="sl-SI" sz="2800" dirty="0" smtClean="0">
                <a:solidFill>
                  <a:srgbClr val="000000"/>
                </a:solidFill>
                <a:latin typeface="Trebuchet MS" pitchFamily="34" charset="0"/>
                <a:cs typeface="Arial" charset="0"/>
              </a:rPr>
              <a:t>pomenskost </a:t>
            </a:r>
            <a:r>
              <a:rPr lang="sl-SI" sz="2800" dirty="0">
                <a:solidFill>
                  <a:srgbClr val="000000"/>
                </a:solidFill>
                <a:latin typeface="Trebuchet MS" pitchFamily="34" charset="0"/>
                <a:cs typeface="Arial" charset="0"/>
              </a:rPr>
              <a:t>in </a:t>
            </a:r>
            <a:r>
              <a:rPr lang="sl-SI" sz="2800" dirty="0" smtClean="0">
                <a:solidFill>
                  <a:srgbClr val="000000"/>
                </a:solidFill>
                <a:latin typeface="Trebuchet MS" pitchFamily="34" charset="0"/>
                <a:cs typeface="Arial" charset="0"/>
              </a:rPr>
              <a:t>asociativnost,</a:t>
            </a:r>
            <a:endParaRPr lang="sl-SI" sz="2800" dirty="0">
              <a:solidFill>
                <a:srgbClr val="000000"/>
              </a:solidFill>
              <a:latin typeface="Trebuchet MS" pitchFamily="34" charset="0"/>
              <a:cs typeface="Arial" charset="0"/>
            </a:endParaRPr>
          </a:p>
          <a:p>
            <a:pPr marL="342900" lvl="0" indent="-342900" algn="just" eaLnBrk="0" fontAlgn="base" hangingPunct="0">
              <a:spcBef>
                <a:spcPct val="0"/>
              </a:spcBef>
              <a:spcAft>
                <a:spcPct val="0"/>
              </a:spcAft>
              <a:buClr>
                <a:srgbClr val="44546A"/>
              </a:buClr>
              <a:buFont typeface="Arial" pitchFamily="34" charset="0"/>
              <a:buChar char="•"/>
              <a:defRPr/>
            </a:pPr>
            <a:r>
              <a:rPr lang="sl-SI" sz="2800" dirty="0">
                <a:solidFill>
                  <a:srgbClr val="000000"/>
                </a:solidFill>
                <a:latin typeface="Trebuchet MS" pitchFamily="34" charset="0"/>
                <a:cs typeface="Arial" charset="0"/>
              </a:rPr>
              <a:t>v</a:t>
            </a:r>
            <a:r>
              <a:rPr lang="sl-SI" sz="2800" dirty="0" smtClean="0">
                <a:solidFill>
                  <a:srgbClr val="000000"/>
                </a:solidFill>
                <a:latin typeface="Trebuchet MS" pitchFamily="34" charset="0"/>
                <a:cs typeface="Arial" charset="0"/>
              </a:rPr>
              <a:t>šečnost,</a:t>
            </a:r>
            <a:endParaRPr lang="sl-SI" sz="2800" dirty="0">
              <a:solidFill>
                <a:srgbClr val="000000"/>
              </a:solidFill>
              <a:latin typeface="Trebuchet MS" pitchFamily="34" charset="0"/>
              <a:cs typeface="Arial" charset="0"/>
            </a:endParaRPr>
          </a:p>
          <a:p>
            <a:pPr marL="342900" lvl="0" indent="-342900" algn="just" eaLnBrk="0" fontAlgn="base" hangingPunct="0">
              <a:spcBef>
                <a:spcPct val="0"/>
              </a:spcBef>
              <a:spcAft>
                <a:spcPct val="0"/>
              </a:spcAft>
              <a:buClr>
                <a:srgbClr val="44546A"/>
              </a:buClr>
              <a:buFont typeface="Arial" pitchFamily="34" charset="0"/>
              <a:buChar char="•"/>
              <a:defRPr/>
            </a:pPr>
            <a:r>
              <a:rPr lang="sl-SI" sz="2800" dirty="0">
                <a:solidFill>
                  <a:srgbClr val="000000"/>
                </a:solidFill>
                <a:latin typeface="Trebuchet MS" pitchFamily="34" charset="0"/>
                <a:cs typeface="Arial" charset="0"/>
              </a:rPr>
              <a:t>p</a:t>
            </a:r>
            <a:r>
              <a:rPr lang="sl-SI" sz="2800" dirty="0" smtClean="0">
                <a:solidFill>
                  <a:srgbClr val="000000"/>
                </a:solidFill>
                <a:latin typeface="Trebuchet MS" pitchFamily="34" charset="0"/>
                <a:cs typeface="Arial" charset="0"/>
              </a:rPr>
              <a:t>renosljivost,</a:t>
            </a:r>
            <a:endParaRPr lang="sl-SI" sz="2800" dirty="0">
              <a:solidFill>
                <a:srgbClr val="000000"/>
              </a:solidFill>
              <a:latin typeface="Trebuchet MS" pitchFamily="34" charset="0"/>
              <a:cs typeface="Arial" charset="0"/>
            </a:endParaRPr>
          </a:p>
          <a:p>
            <a:pPr marL="342900" lvl="0" indent="-342900" algn="just" eaLnBrk="0" fontAlgn="base" hangingPunct="0">
              <a:spcBef>
                <a:spcPct val="0"/>
              </a:spcBef>
              <a:spcAft>
                <a:spcPct val="0"/>
              </a:spcAft>
              <a:buClr>
                <a:srgbClr val="44546A"/>
              </a:buClr>
              <a:buFont typeface="Arial" pitchFamily="34" charset="0"/>
              <a:buChar char="•"/>
              <a:defRPr/>
            </a:pPr>
            <a:r>
              <a:rPr lang="sl-SI" sz="2800" dirty="0">
                <a:solidFill>
                  <a:srgbClr val="000000"/>
                </a:solidFill>
                <a:latin typeface="Trebuchet MS" pitchFamily="34" charset="0"/>
                <a:cs typeface="Arial" charset="0"/>
              </a:rPr>
              <a:t>p</a:t>
            </a:r>
            <a:r>
              <a:rPr lang="sl-SI" sz="2800" dirty="0" smtClean="0">
                <a:solidFill>
                  <a:srgbClr val="000000"/>
                </a:solidFill>
                <a:latin typeface="Trebuchet MS" pitchFamily="34" charset="0"/>
                <a:cs typeface="Arial" charset="0"/>
              </a:rPr>
              <a:t>rilagodljivost,</a:t>
            </a:r>
            <a:endParaRPr lang="sl-SI" sz="2800" dirty="0">
              <a:solidFill>
                <a:srgbClr val="000000"/>
              </a:solidFill>
              <a:latin typeface="Trebuchet MS" pitchFamily="34" charset="0"/>
              <a:cs typeface="Arial" charset="0"/>
            </a:endParaRPr>
          </a:p>
          <a:p>
            <a:pPr marL="342900" lvl="0" indent="-342900" algn="just" eaLnBrk="0" fontAlgn="base" hangingPunct="0">
              <a:spcBef>
                <a:spcPct val="0"/>
              </a:spcBef>
              <a:spcAft>
                <a:spcPct val="0"/>
              </a:spcAft>
              <a:buClr>
                <a:srgbClr val="44546A"/>
              </a:buClr>
              <a:buFont typeface="Arial" pitchFamily="34" charset="0"/>
              <a:buChar char="•"/>
              <a:defRPr/>
            </a:pPr>
            <a:r>
              <a:rPr lang="sl-SI" sz="2800" dirty="0" smtClean="0">
                <a:solidFill>
                  <a:srgbClr val="000000"/>
                </a:solidFill>
                <a:latin typeface="Trebuchet MS" pitchFamily="34" charset="0"/>
                <a:cs typeface="Arial" charset="0"/>
              </a:rPr>
              <a:t>Zaščita.</a:t>
            </a:r>
            <a:endParaRPr lang="sl-SI" sz="2800" dirty="0">
              <a:solidFill>
                <a:srgbClr val="000000"/>
              </a:solidFill>
              <a:latin typeface="Trebuchet MS" pitchFamily="34" charset="0"/>
              <a:cs typeface="Arial" charset="0"/>
            </a:endParaRPr>
          </a:p>
        </p:txBody>
      </p:sp>
    </p:spTree>
    <p:extLst>
      <p:ext uri="{BB962C8B-B14F-4D97-AF65-F5344CB8AC3E}">
        <p14:creationId xmlns:p14="http://schemas.microsoft.com/office/powerpoint/2010/main" val="3160184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585708" y="1628800"/>
            <a:ext cx="6468535" cy="965969"/>
          </a:xfrm>
        </p:spPr>
        <p:txBody>
          <a:bodyPr>
            <a:normAutofit/>
          </a:bodyPr>
          <a:lstStyle/>
          <a:p>
            <a:r>
              <a:rPr lang="sl-SI" sz="3200" kern="0" dirty="0" smtClean="0">
                <a:solidFill>
                  <a:schemeClr val="tx2">
                    <a:lumMod val="75000"/>
                  </a:schemeClr>
                </a:solidFill>
                <a:latin typeface="Trebuchet MS" pitchFamily="34" charset="0"/>
              </a:rPr>
              <a:t>Vizualni elementi</a:t>
            </a:r>
            <a:endParaRPr lang="sl-SI" sz="3200" dirty="0">
              <a:solidFill>
                <a:schemeClr val="tx2">
                  <a:lumMod val="75000"/>
                </a:schemeClr>
              </a:solidFill>
            </a:endParaRPr>
          </a:p>
        </p:txBody>
      </p:sp>
      <p:sp>
        <p:nvSpPr>
          <p:cNvPr id="4" name="Pravokotnik 3"/>
          <p:cNvSpPr/>
          <p:nvPr/>
        </p:nvSpPr>
        <p:spPr>
          <a:xfrm>
            <a:off x="683568" y="2564904"/>
            <a:ext cx="7920880" cy="3554819"/>
          </a:xfrm>
          <a:prstGeom prst="rect">
            <a:avLst/>
          </a:prstGeom>
        </p:spPr>
        <p:txBody>
          <a:bodyPr wrap="square">
            <a:spAutoFit/>
          </a:bodyPr>
          <a:lstStyle/>
          <a:p>
            <a:pPr marL="342900" lvl="0" indent="-342900" algn="just" eaLnBrk="0" fontAlgn="base" hangingPunct="0">
              <a:spcBef>
                <a:spcPct val="0"/>
              </a:spcBef>
              <a:spcAft>
                <a:spcPct val="0"/>
              </a:spcAft>
              <a:buClr>
                <a:srgbClr val="44546A"/>
              </a:buClr>
              <a:buFont typeface="Arial" pitchFamily="34" charset="0"/>
              <a:buChar char="•"/>
              <a:defRPr/>
            </a:pPr>
            <a:r>
              <a:rPr lang="sl-SI" sz="2500" dirty="0" smtClean="0">
                <a:solidFill>
                  <a:srgbClr val="000000"/>
                </a:solidFill>
                <a:latin typeface="+mj-lt"/>
                <a:cs typeface="Arial" charset="0"/>
              </a:rPr>
              <a:t>IME: je najbolj trajen element BZ in osnova za zavedanje BZ med ciljnimi skupinami. Zaščita in registracija imena.</a:t>
            </a:r>
          </a:p>
          <a:p>
            <a:pPr marL="342900" lvl="0" indent="-342900" algn="just" eaLnBrk="0" fontAlgn="base" hangingPunct="0">
              <a:spcBef>
                <a:spcPct val="0"/>
              </a:spcBef>
              <a:spcAft>
                <a:spcPct val="0"/>
              </a:spcAft>
              <a:buClr>
                <a:srgbClr val="44546A"/>
              </a:buClr>
              <a:buFont typeface="Arial" pitchFamily="34" charset="0"/>
              <a:buChar char="•"/>
              <a:defRPr/>
            </a:pPr>
            <a:r>
              <a:rPr lang="sl-SI" sz="2500" dirty="0" smtClean="0">
                <a:solidFill>
                  <a:srgbClr val="000000"/>
                </a:solidFill>
                <a:latin typeface="+mj-lt"/>
                <a:cs typeface="Arial" charset="0"/>
              </a:rPr>
              <a:t>LOGO:</a:t>
            </a:r>
            <a:r>
              <a:rPr lang="sl-SI" sz="2500" kern="0" dirty="0">
                <a:solidFill>
                  <a:srgbClr val="000000"/>
                </a:solidFill>
                <a:latin typeface="+mj-lt"/>
              </a:rPr>
              <a:t> naloga</a:t>
            </a:r>
            <a:r>
              <a:rPr lang="sl-SI" sz="2500" kern="0" dirty="0">
                <a:solidFill>
                  <a:srgbClr val="44546A"/>
                </a:solidFill>
                <a:latin typeface="+mj-lt"/>
              </a:rPr>
              <a:t> </a:t>
            </a:r>
            <a:r>
              <a:rPr lang="sl-SI" sz="2500" kern="0" dirty="0">
                <a:solidFill>
                  <a:srgbClr val="000000"/>
                </a:solidFill>
                <a:latin typeface="+mj-lt"/>
              </a:rPr>
              <a:t>je </a:t>
            </a:r>
            <a:r>
              <a:rPr lang="sl-SI" sz="2500" kern="0" dirty="0" smtClean="0">
                <a:solidFill>
                  <a:srgbClr val="000000"/>
                </a:solidFill>
                <a:latin typeface="+mj-lt"/>
              </a:rPr>
              <a:t>slikovna predstavitev </a:t>
            </a:r>
            <a:r>
              <a:rPr lang="sl-SI" sz="2500" kern="0" dirty="0">
                <a:solidFill>
                  <a:srgbClr val="000000"/>
                </a:solidFill>
                <a:latin typeface="+mj-lt"/>
              </a:rPr>
              <a:t>zgodbe </a:t>
            </a:r>
            <a:r>
              <a:rPr lang="sl-SI" sz="2500" kern="0" dirty="0" smtClean="0">
                <a:solidFill>
                  <a:srgbClr val="000000"/>
                </a:solidFill>
                <a:latin typeface="+mj-lt"/>
              </a:rPr>
              <a:t>BZ</a:t>
            </a:r>
          </a:p>
          <a:p>
            <a:pPr marL="342900" lvl="0" indent="-342900" algn="just" eaLnBrk="0" fontAlgn="base" hangingPunct="0">
              <a:spcBef>
                <a:spcPct val="0"/>
              </a:spcBef>
              <a:spcAft>
                <a:spcPct val="0"/>
              </a:spcAft>
              <a:buClr>
                <a:srgbClr val="44546A"/>
              </a:buClr>
              <a:buFont typeface="Arial" pitchFamily="34" charset="0"/>
              <a:buChar char="•"/>
              <a:defRPr/>
            </a:pPr>
            <a:r>
              <a:rPr lang="sl-SI" sz="2500" kern="0" dirty="0" smtClean="0">
                <a:solidFill>
                  <a:srgbClr val="000000"/>
                </a:solidFill>
                <a:latin typeface="+mj-lt"/>
                <a:cs typeface="Arial" charset="0"/>
              </a:rPr>
              <a:t>SLOGAN: naloga slogana je v besednem predstavljanju identitete BZ na zgoščen in relevanten način.</a:t>
            </a:r>
          </a:p>
          <a:p>
            <a:pPr marL="342900" indent="-342900" algn="just" eaLnBrk="0" fontAlgn="base" hangingPunct="0">
              <a:spcBef>
                <a:spcPct val="0"/>
              </a:spcBef>
              <a:spcAft>
                <a:spcPct val="0"/>
              </a:spcAft>
              <a:buClr>
                <a:srgbClr val="44546A"/>
              </a:buClr>
              <a:buFont typeface="Arial" pitchFamily="34" charset="0"/>
              <a:buChar char="•"/>
              <a:defRPr/>
            </a:pPr>
            <a:r>
              <a:rPr lang="sl-SI" sz="2500" dirty="0">
                <a:solidFill>
                  <a:srgbClr val="000000"/>
                </a:solidFill>
                <a:latin typeface="+mj-lt"/>
                <a:cs typeface="Arial" charset="0"/>
              </a:rPr>
              <a:t>DOMENA: je najmlajši vizualni element BZ, vendar velikega pomena (spletna stran in profili družabnih omrežij).</a:t>
            </a:r>
          </a:p>
          <a:p>
            <a:pPr marL="342900" lvl="0" indent="-342900" algn="just" eaLnBrk="0" fontAlgn="base" hangingPunct="0">
              <a:spcBef>
                <a:spcPct val="0"/>
              </a:spcBef>
              <a:spcAft>
                <a:spcPct val="0"/>
              </a:spcAft>
              <a:buClr>
                <a:srgbClr val="44546A"/>
              </a:buClr>
              <a:buFont typeface="Arial" pitchFamily="34" charset="0"/>
              <a:buChar char="•"/>
              <a:defRPr/>
            </a:pPr>
            <a:endParaRPr lang="sl-SI" sz="2500" dirty="0">
              <a:solidFill>
                <a:srgbClr val="000000"/>
              </a:solidFill>
              <a:latin typeface="+mj-lt"/>
              <a:cs typeface="Arial" charset="0"/>
            </a:endParaRPr>
          </a:p>
        </p:txBody>
      </p:sp>
      <p:pic>
        <p:nvPicPr>
          <p:cNvPr id="2" name="Slika 1"/>
          <p:cNvPicPr>
            <a:picLocks noChangeAspect="1"/>
          </p:cNvPicPr>
          <p:nvPr/>
        </p:nvPicPr>
        <p:blipFill>
          <a:blip r:embed="rId3" cstate="print"/>
          <a:stretch>
            <a:fillRect/>
          </a:stretch>
        </p:blipFill>
        <p:spPr>
          <a:xfrm>
            <a:off x="899592" y="5938035"/>
            <a:ext cx="2281235" cy="500062"/>
          </a:xfrm>
          <a:prstGeom prst="rect">
            <a:avLst/>
          </a:prstGeom>
        </p:spPr>
      </p:pic>
      <p:pic>
        <p:nvPicPr>
          <p:cNvPr id="5" name="Slika 4"/>
          <p:cNvPicPr>
            <a:picLocks noChangeAspect="1"/>
          </p:cNvPicPr>
          <p:nvPr/>
        </p:nvPicPr>
        <p:blipFill>
          <a:blip r:embed="rId4" cstate="print"/>
          <a:stretch>
            <a:fillRect/>
          </a:stretch>
        </p:blipFill>
        <p:spPr>
          <a:xfrm>
            <a:off x="3958208" y="5721698"/>
            <a:ext cx="1371600" cy="857250"/>
          </a:xfrm>
          <a:prstGeom prst="rect">
            <a:avLst/>
          </a:prstGeom>
        </p:spPr>
      </p:pic>
    </p:spTree>
    <p:extLst>
      <p:ext uri="{BB962C8B-B14F-4D97-AF65-F5344CB8AC3E}">
        <p14:creationId xmlns:p14="http://schemas.microsoft.com/office/powerpoint/2010/main" val="3217169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debeljen lok 2"/>
          <p:cNvSpPr/>
          <p:nvPr/>
        </p:nvSpPr>
        <p:spPr>
          <a:xfrm rot="3349141">
            <a:off x="4293394" y="1978819"/>
            <a:ext cx="4016375" cy="4081463"/>
          </a:xfrm>
          <a:prstGeom prst="blockArc">
            <a:avLst>
              <a:gd name="adj1" fmla="val 10718497"/>
              <a:gd name="adj2" fmla="val 17337488"/>
              <a:gd name="adj3" fmla="val 361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schemeClr val="tx1"/>
              </a:solidFill>
            </a:endParaRPr>
          </a:p>
        </p:txBody>
      </p:sp>
      <p:sp>
        <p:nvSpPr>
          <p:cNvPr id="4" name="Odebeljen lok 3"/>
          <p:cNvSpPr/>
          <p:nvPr/>
        </p:nvSpPr>
        <p:spPr>
          <a:xfrm rot="10107256">
            <a:off x="4160837" y="2138744"/>
            <a:ext cx="4281487" cy="4090987"/>
          </a:xfrm>
          <a:prstGeom prst="blockArc">
            <a:avLst>
              <a:gd name="adj1" fmla="val 10568099"/>
              <a:gd name="adj2" fmla="val 18055607"/>
              <a:gd name="adj3" fmla="val 340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schemeClr val="tx1"/>
              </a:solidFill>
            </a:endParaRPr>
          </a:p>
        </p:txBody>
      </p:sp>
      <p:sp>
        <p:nvSpPr>
          <p:cNvPr id="5" name="Odebeljen lok 4"/>
          <p:cNvSpPr/>
          <p:nvPr/>
        </p:nvSpPr>
        <p:spPr>
          <a:xfrm rot="17180920">
            <a:off x="3700463" y="1949147"/>
            <a:ext cx="4281488" cy="4090987"/>
          </a:xfrm>
          <a:prstGeom prst="blockArc">
            <a:avLst>
              <a:gd name="adj1" fmla="val 10800000"/>
              <a:gd name="adj2" fmla="val 18450222"/>
              <a:gd name="adj3" fmla="val 3554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a:solidFill>
                <a:schemeClr val="tx1"/>
              </a:solidFill>
            </a:endParaRPr>
          </a:p>
        </p:txBody>
      </p:sp>
      <p:sp>
        <p:nvSpPr>
          <p:cNvPr id="7" name="Krof 6"/>
          <p:cNvSpPr/>
          <p:nvPr/>
        </p:nvSpPr>
        <p:spPr>
          <a:xfrm>
            <a:off x="5581650" y="3432175"/>
            <a:ext cx="1439863" cy="1441450"/>
          </a:xfrm>
          <a:prstGeom prst="don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dirty="0">
              <a:solidFill>
                <a:schemeClr val="tx1"/>
              </a:solidFill>
            </a:endParaRPr>
          </a:p>
        </p:txBody>
      </p:sp>
      <p:sp>
        <p:nvSpPr>
          <p:cNvPr id="8" name="Zaobljeni pravokotnik 14"/>
          <p:cNvSpPr/>
          <p:nvPr/>
        </p:nvSpPr>
        <p:spPr>
          <a:xfrm rot="3823398">
            <a:off x="3616325" y="3833813"/>
            <a:ext cx="1900237" cy="719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2400" dirty="0"/>
              <a:t>UVAJANJE </a:t>
            </a:r>
          </a:p>
        </p:txBody>
      </p:sp>
      <p:sp>
        <p:nvSpPr>
          <p:cNvPr id="66566" name="Rectangle 9"/>
          <p:cNvSpPr>
            <a:spLocks noChangeArrowheads="1"/>
          </p:cNvSpPr>
          <p:nvPr/>
        </p:nvSpPr>
        <p:spPr bwMode="auto">
          <a:xfrm>
            <a:off x="611893" y="2780928"/>
            <a:ext cx="3211513" cy="3323987"/>
          </a:xfrm>
          <a:prstGeom prst="rect">
            <a:avLst/>
          </a:prstGeom>
          <a:noFill/>
          <a:ln w="9525">
            <a:noFill/>
            <a:miter lim="800000"/>
            <a:headEnd/>
            <a:tailEnd/>
          </a:ln>
        </p:spPr>
        <p:txBody>
          <a:bodyPr>
            <a:spAutoFit/>
          </a:bodyPr>
          <a:lstStyle/>
          <a:p>
            <a:r>
              <a:rPr lang="sl-SI" sz="2600" dirty="0">
                <a:solidFill>
                  <a:schemeClr val="tx2">
                    <a:lumMod val="75000"/>
                  </a:schemeClr>
                </a:solidFill>
                <a:latin typeface="+mj-lt"/>
              </a:rPr>
              <a:t>NOTRANJI BRANDING</a:t>
            </a:r>
          </a:p>
          <a:p>
            <a:endParaRPr lang="sl-SI" sz="2600" dirty="0">
              <a:solidFill>
                <a:schemeClr val="tx2">
                  <a:lumMod val="75000"/>
                </a:schemeClr>
              </a:solidFill>
              <a:latin typeface="+mj-lt"/>
            </a:endParaRPr>
          </a:p>
          <a:p>
            <a:r>
              <a:rPr lang="sl-SI" sz="2600" dirty="0">
                <a:solidFill>
                  <a:schemeClr val="tx2">
                    <a:lumMod val="75000"/>
                  </a:schemeClr>
                </a:solidFill>
                <a:latin typeface="+mj-lt"/>
              </a:rPr>
              <a:t>KOMUNIKACIJA</a:t>
            </a:r>
          </a:p>
          <a:p>
            <a:endParaRPr lang="sl-SI" sz="2600" dirty="0">
              <a:solidFill>
                <a:schemeClr val="tx2">
                  <a:lumMod val="75000"/>
                </a:schemeClr>
              </a:solidFill>
              <a:latin typeface="+mj-lt"/>
            </a:endParaRPr>
          </a:p>
          <a:p>
            <a:r>
              <a:rPr lang="sl-SI" sz="2600" dirty="0">
                <a:solidFill>
                  <a:schemeClr val="tx2">
                    <a:lumMod val="75000"/>
                  </a:schemeClr>
                </a:solidFill>
                <a:latin typeface="+mj-lt"/>
              </a:rPr>
              <a:t>TRŽNE POTI</a:t>
            </a:r>
          </a:p>
          <a:p>
            <a:endParaRPr lang="sl-SI" sz="2800" dirty="0">
              <a:latin typeface="Times New Roman" pitchFamily="18" charset="0"/>
            </a:endParaRPr>
          </a:p>
          <a:p>
            <a:endParaRPr lang="sl-SI" sz="2800" b="1" dirty="0">
              <a:solidFill>
                <a:srgbClr val="92D050"/>
              </a:solidFill>
              <a:latin typeface="Times New Roman" pitchFamily="18" charset="0"/>
            </a:endParaRPr>
          </a:p>
          <a:p>
            <a:endParaRPr lang="sl-SI" sz="2400" dirty="0">
              <a:latin typeface="Times New Roman" pitchFamily="18" charset="0"/>
            </a:endParaRPr>
          </a:p>
        </p:txBody>
      </p:sp>
      <p:sp>
        <p:nvSpPr>
          <p:cNvPr id="66567" name="Naslov 1"/>
          <p:cNvSpPr txBox="1">
            <a:spLocks/>
          </p:cNvSpPr>
          <p:nvPr/>
        </p:nvSpPr>
        <p:spPr bwMode="auto">
          <a:xfrm>
            <a:off x="2220930" y="1052736"/>
            <a:ext cx="8280400" cy="1325563"/>
          </a:xfrm>
          <a:prstGeom prst="rect">
            <a:avLst/>
          </a:prstGeom>
          <a:noFill/>
          <a:ln w="9525">
            <a:noFill/>
            <a:miter lim="800000"/>
            <a:headEnd/>
            <a:tailEnd/>
          </a:ln>
        </p:spPr>
        <p:txBody>
          <a:bodyPr anchor="ctr"/>
          <a:lstStyle/>
          <a:p>
            <a:pPr eaLnBrk="1" hangingPunct="1">
              <a:lnSpc>
                <a:spcPct val="90000"/>
              </a:lnSpc>
            </a:pPr>
            <a:r>
              <a:rPr lang="sl-SI" sz="3200" b="1" dirty="0" smtClean="0">
                <a:solidFill>
                  <a:schemeClr val="tx2">
                    <a:lumMod val="75000"/>
                  </a:schemeClr>
                </a:solidFill>
                <a:latin typeface="Calibri Light"/>
              </a:rPr>
              <a:t>Uvajanje blagovne znamke</a:t>
            </a:r>
            <a:endParaRPr lang="sl-SI" sz="3200" dirty="0">
              <a:solidFill>
                <a:schemeClr val="tx2">
                  <a:lumMod val="75000"/>
                </a:schemeClr>
              </a:solidFill>
              <a:latin typeface="Calibri Light"/>
            </a:endParaRPr>
          </a:p>
        </p:txBody>
      </p:sp>
    </p:spTree>
    <p:extLst>
      <p:ext uri="{BB962C8B-B14F-4D97-AF65-F5344CB8AC3E}">
        <p14:creationId xmlns:p14="http://schemas.microsoft.com/office/powerpoint/2010/main" val="36541861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683568" y="1598935"/>
            <a:ext cx="6468535" cy="965969"/>
          </a:xfrm>
        </p:spPr>
        <p:txBody>
          <a:bodyPr>
            <a:normAutofit/>
          </a:bodyPr>
          <a:lstStyle/>
          <a:p>
            <a:r>
              <a:rPr lang="sl-SI" sz="3200" kern="0" dirty="0" smtClean="0">
                <a:solidFill>
                  <a:schemeClr val="tx2">
                    <a:lumMod val="75000"/>
                  </a:schemeClr>
                </a:solidFill>
                <a:latin typeface="Trebuchet MS" pitchFamily="34" charset="0"/>
              </a:rPr>
              <a:t>Notranji </a:t>
            </a:r>
            <a:r>
              <a:rPr lang="sl-SI" sz="3200" kern="0" dirty="0" err="1" smtClean="0">
                <a:solidFill>
                  <a:schemeClr val="tx2">
                    <a:lumMod val="75000"/>
                  </a:schemeClr>
                </a:solidFill>
                <a:latin typeface="Trebuchet MS" pitchFamily="34" charset="0"/>
              </a:rPr>
              <a:t>branding</a:t>
            </a:r>
            <a:endParaRPr lang="sl-SI" sz="3200" dirty="0">
              <a:solidFill>
                <a:schemeClr val="tx2">
                  <a:lumMod val="75000"/>
                </a:schemeClr>
              </a:solidFill>
            </a:endParaRPr>
          </a:p>
        </p:txBody>
      </p:sp>
      <p:pic>
        <p:nvPicPr>
          <p:cNvPr id="7" name="Slika 2"/>
          <p:cNvPicPr>
            <a:picLocks noChangeAspect="1"/>
          </p:cNvPicPr>
          <p:nvPr/>
        </p:nvPicPr>
        <p:blipFill>
          <a:blip r:embed="rId3" cstate="print"/>
          <a:srcRect t="12645"/>
          <a:stretch>
            <a:fillRect/>
          </a:stretch>
        </p:blipFill>
        <p:spPr bwMode="auto">
          <a:xfrm>
            <a:off x="5602999" y="1124995"/>
            <a:ext cx="2061650" cy="1800507"/>
          </a:xfrm>
          <a:prstGeom prst="rect">
            <a:avLst/>
          </a:prstGeom>
          <a:noFill/>
          <a:ln w="9525">
            <a:noFill/>
            <a:miter lim="800000"/>
            <a:headEnd/>
            <a:tailEnd/>
          </a:ln>
        </p:spPr>
      </p:pic>
      <p:sp>
        <p:nvSpPr>
          <p:cNvPr id="5" name="Pravokotnik 4"/>
          <p:cNvSpPr/>
          <p:nvPr/>
        </p:nvSpPr>
        <p:spPr>
          <a:xfrm>
            <a:off x="683568" y="2996952"/>
            <a:ext cx="8064896" cy="2677656"/>
          </a:xfrm>
          <a:prstGeom prst="rect">
            <a:avLst/>
          </a:prstGeom>
        </p:spPr>
        <p:txBody>
          <a:bodyPr wrap="square">
            <a:spAutoFit/>
          </a:bodyPr>
          <a:lstStyle/>
          <a:p>
            <a:pPr lvl="0" algn="ctr" eaLnBrk="0" fontAlgn="base" hangingPunct="0">
              <a:spcBef>
                <a:spcPct val="0"/>
              </a:spcBef>
              <a:spcAft>
                <a:spcPct val="0"/>
              </a:spcAft>
              <a:defRPr/>
            </a:pPr>
            <a:r>
              <a:rPr lang="en-US" sz="2800" i="1" dirty="0" smtClean="0">
                <a:solidFill>
                  <a:schemeClr val="tx2">
                    <a:lumMod val="75000"/>
                  </a:schemeClr>
                </a:solidFill>
                <a:latin typeface="+mj-lt"/>
                <a:cs typeface="Arial" charset="0"/>
              </a:rPr>
              <a:t>"</a:t>
            </a:r>
            <a:r>
              <a:rPr lang="sl-SI" sz="2800" i="1" dirty="0" smtClean="0">
                <a:solidFill>
                  <a:schemeClr val="tx2">
                    <a:lumMod val="75000"/>
                  </a:schemeClr>
                </a:solidFill>
                <a:latin typeface="+mj-lt"/>
                <a:cs typeface="Arial" charset="0"/>
              </a:rPr>
              <a:t>Kaj </a:t>
            </a:r>
            <a:r>
              <a:rPr lang="sl-SI" sz="2800" i="1" dirty="0">
                <a:solidFill>
                  <a:schemeClr val="tx2">
                    <a:lumMod val="75000"/>
                  </a:schemeClr>
                </a:solidFill>
                <a:latin typeface="+mj-lt"/>
                <a:cs typeface="Arial" charset="0"/>
              </a:rPr>
              <a:t>pravzaprav je Apple? Apple so ljudje, ki mislijo drugače, ljudje, ki si želijo uporabljati računalnike, da bi jim pomagali spremeniti svet, da bi jim pomagali ustvarjati stvari, ki delajo razlike in ne samo za to, da bi bilo delo narejeno.“</a:t>
            </a:r>
            <a:r>
              <a:rPr lang="en-US" sz="2800" i="1" dirty="0">
                <a:solidFill>
                  <a:schemeClr val="tx2">
                    <a:lumMod val="75000"/>
                  </a:schemeClr>
                </a:solidFill>
                <a:latin typeface="+mj-lt"/>
                <a:cs typeface="Arial" charset="0"/>
              </a:rPr>
              <a:t> </a:t>
            </a:r>
            <a:endParaRPr lang="sl-SI" sz="2800" dirty="0">
              <a:solidFill>
                <a:schemeClr val="tx2">
                  <a:lumMod val="75000"/>
                </a:schemeClr>
              </a:solidFill>
              <a:latin typeface="+mj-lt"/>
              <a:cs typeface="Arial" charset="0"/>
            </a:endParaRPr>
          </a:p>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r>
              <a:rPr lang="sl-SI" sz="2800" b="1" i="1" dirty="0" err="1">
                <a:solidFill>
                  <a:schemeClr val="tx2">
                    <a:lumMod val="75000"/>
                  </a:schemeClr>
                </a:solidFill>
                <a:latin typeface="+mj-lt"/>
                <a:cs typeface="Arial" charset="0"/>
              </a:rPr>
              <a:t>Steve</a:t>
            </a:r>
            <a:r>
              <a:rPr lang="sl-SI" sz="2800" b="1" i="1" dirty="0">
                <a:solidFill>
                  <a:schemeClr val="tx2">
                    <a:lumMod val="75000"/>
                  </a:schemeClr>
                </a:solidFill>
                <a:latin typeface="+mj-lt"/>
                <a:cs typeface="Arial" charset="0"/>
              </a:rPr>
              <a:t> Jobs</a:t>
            </a:r>
            <a:endParaRPr lang="sl-SI" sz="2800" b="1" dirty="0">
              <a:solidFill>
                <a:schemeClr val="tx2">
                  <a:lumMod val="75000"/>
                </a:schemeClr>
              </a:solidFill>
              <a:latin typeface="+mj-lt"/>
              <a:cs typeface="Arial" charset="0"/>
            </a:endParaRPr>
          </a:p>
        </p:txBody>
      </p:sp>
      <p:pic>
        <p:nvPicPr>
          <p:cNvPr id="4" name="Slika 3"/>
          <p:cNvPicPr>
            <a:picLocks noChangeAspect="1"/>
          </p:cNvPicPr>
          <p:nvPr/>
        </p:nvPicPr>
        <p:blipFill>
          <a:blip r:embed="rId4" cstate="print"/>
          <a:stretch>
            <a:fillRect/>
          </a:stretch>
        </p:blipFill>
        <p:spPr>
          <a:xfrm>
            <a:off x="1403648" y="5681139"/>
            <a:ext cx="573074" cy="615749"/>
          </a:xfrm>
          <a:prstGeom prst="rect">
            <a:avLst/>
          </a:prstGeom>
        </p:spPr>
      </p:pic>
    </p:spTree>
    <p:extLst>
      <p:ext uri="{BB962C8B-B14F-4D97-AF65-F5344CB8AC3E}">
        <p14:creationId xmlns:p14="http://schemas.microsoft.com/office/powerpoint/2010/main" val="4114143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155650" name="Picture 2" descr="Image result for brand"/>
          <p:cNvPicPr>
            <a:picLocks noChangeAspect="1" noChangeArrowheads="1"/>
          </p:cNvPicPr>
          <p:nvPr/>
        </p:nvPicPr>
        <p:blipFill>
          <a:blip r:embed="rId2" cstate="print"/>
          <a:srcRect/>
          <a:stretch>
            <a:fillRect/>
          </a:stretch>
        </p:blipFill>
        <p:spPr bwMode="auto">
          <a:xfrm>
            <a:off x="1115616" y="0"/>
            <a:ext cx="6754534" cy="674136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2123728" y="1049664"/>
            <a:ext cx="6468535" cy="965969"/>
          </a:xfrm>
        </p:spPr>
        <p:txBody>
          <a:bodyPr>
            <a:normAutofit/>
          </a:bodyPr>
          <a:lstStyle/>
          <a:p>
            <a:r>
              <a:rPr lang="sl-SI" sz="3200" kern="0" dirty="0" smtClean="0">
                <a:solidFill>
                  <a:schemeClr val="tx2">
                    <a:lumMod val="75000"/>
                  </a:schemeClr>
                </a:solidFill>
                <a:latin typeface="Trebuchet MS" pitchFamily="34" charset="0"/>
              </a:rPr>
              <a:t>Notranji </a:t>
            </a:r>
            <a:r>
              <a:rPr lang="sl-SI" sz="3200" kern="0" dirty="0" err="1" smtClean="0">
                <a:solidFill>
                  <a:schemeClr val="tx2">
                    <a:lumMod val="75000"/>
                  </a:schemeClr>
                </a:solidFill>
                <a:latin typeface="Trebuchet MS" pitchFamily="34" charset="0"/>
              </a:rPr>
              <a:t>branding</a:t>
            </a:r>
            <a:endParaRPr lang="sl-SI" sz="3200" dirty="0">
              <a:solidFill>
                <a:schemeClr val="tx2">
                  <a:lumMod val="75000"/>
                </a:schemeClr>
              </a:solidFill>
            </a:endParaRPr>
          </a:p>
        </p:txBody>
      </p:sp>
      <p:sp>
        <p:nvSpPr>
          <p:cNvPr id="5" name="Pravokotnik 4"/>
          <p:cNvSpPr/>
          <p:nvPr/>
        </p:nvSpPr>
        <p:spPr>
          <a:xfrm>
            <a:off x="251520" y="2097124"/>
            <a:ext cx="8640960" cy="4770537"/>
          </a:xfrm>
          <a:prstGeom prst="rect">
            <a:avLst/>
          </a:prstGeom>
        </p:spPr>
        <p:txBody>
          <a:bodyPr wrap="square">
            <a:spAutoFit/>
          </a:bodyPr>
          <a:lstStyle/>
          <a:p>
            <a:pPr marL="457200" lvl="0" indent="-457200" eaLnBrk="0" fontAlgn="base" hangingPunct="0">
              <a:spcBef>
                <a:spcPct val="0"/>
              </a:spcBef>
              <a:spcAft>
                <a:spcPct val="0"/>
              </a:spcAft>
              <a:buFont typeface="Arial" panose="020B0604020202020204" pitchFamily="34" charset="0"/>
              <a:buChar char="•"/>
              <a:defRPr/>
            </a:pPr>
            <a:r>
              <a:rPr lang="sl-SI" sz="2300" dirty="0">
                <a:solidFill>
                  <a:srgbClr val="000000"/>
                </a:solidFill>
                <a:cs typeface="Arial" charset="0"/>
              </a:rPr>
              <a:t>Zaposleni so najboljši ambasadorji </a:t>
            </a:r>
            <a:r>
              <a:rPr lang="sl-SI" sz="2300" dirty="0" smtClean="0">
                <a:solidFill>
                  <a:srgbClr val="000000"/>
                </a:solidFill>
                <a:cs typeface="Arial" charset="0"/>
              </a:rPr>
              <a:t>BZ, </a:t>
            </a:r>
            <a:r>
              <a:rPr lang="sl-SI" sz="2300" dirty="0">
                <a:solidFill>
                  <a:srgbClr val="000000"/>
                </a:solidFill>
                <a:cs typeface="Arial" charset="0"/>
              </a:rPr>
              <a:t>vendar morajo vedeti, kaj stoji za </a:t>
            </a:r>
            <a:r>
              <a:rPr lang="sl-SI" sz="2300" dirty="0" smtClean="0">
                <a:solidFill>
                  <a:srgbClr val="000000"/>
                </a:solidFill>
                <a:cs typeface="Arial" charset="0"/>
              </a:rPr>
              <a:t>BZ.</a:t>
            </a:r>
            <a:endParaRPr lang="sl-SI" sz="2300" dirty="0">
              <a:solidFill>
                <a:srgbClr val="000000"/>
              </a:solidFill>
              <a:cs typeface="Arial" charset="0"/>
            </a:endParaRPr>
          </a:p>
          <a:p>
            <a:pPr marL="457200" lvl="0" indent="-457200" eaLnBrk="0" fontAlgn="base" hangingPunct="0">
              <a:spcBef>
                <a:spcPct val="0"/>
              </a:spcBef>
              <a:spcAft>
                <a:spcPct val="0"/>
              </a:spcAft>
              <a:buFont typeface="Arial" panose="020B0604020202020204" pitchFamily="34" charset="0"/>
              <a:buChar char="•"/>
              <a:defRPr/>
            </a:pPr>
            <a:endParaRPr lang="sl-SI" sz="2300" dirty="0">
              <a:solidFill>
                <a:srgbClr val="000000"/>
              </a:solidFill>
              <a:cs typeface="Arial" charset="0"/>
            </a:endParaRPr>
          </a:p>
          <a:p>
            <a:pPr marL="457200" lvl="0" indent="-457200" eaLnBrk="0" fontAlgn="base" hangingPunct="0">
              <a:spcBef>
                <a:spcPct val="0"/>
              </a:spcBef>
              <a:spcAft>
                <a:spcPct val="0"/>
              </a:spcAft>
              <a:buFont typeface="Arial" panose="020B0604020202020204" pitchFamily="34" charset="0"/>
              <a:buChar char="•"/>
              <a:defRPr/>
            </a:pPr>
            <a:r>
              <a:rPr lang="sl-SI" sz="2300" dirty="0">
                <a:solidFill>
                  <a:srgbClr val="000000"/>
                </a:solidFill>
                <a:cs typeface="Arial" charset="0"/>
              </a:rPr>
              <a:t>Ne zgolj poznavanje, temveč soustvarjanje BZ s strani zaposlenih, je ključ do močnih BZ v očeh kupcev.</a:t>
            </a:r>
          </a:p>
          <a:p>
            <a:pPr marL="457200" lvl="0" indent="-457200" eaLnBrk="0" fontAlgn="base" hangingPunct="0">
              <a:spcBef>
                <a:spcPct val="0"/>
              </a:spcBef>
              <a:spcAft>
                <a:spcPct val="0"/>
              </a:spcAft>
              <a:buFont typeface="Arial" panose="020B0604020202020204" pitchFamily="34" charset="0"/>
              <a:buChar char="•"/>
              <a:defRPr/>
            </a:pPr>
            <a:endParaRPr lang="sl-SI" sz="2300" dirty="0">
              <a:solidFill>
                <a:srgbClr val="000000"/>
              </a:solidFill>
              <a:cs typeface="Arial" charset="0"/>
            </a:endParaRPr>
          </a:p>
          <a:p>
            <a:pPr marL="457200" lvl="0" indent="-457200" eaLnBrk="0" fontAlgn="base" hangingPunct="0">
              <a:spcBef>
                <a:spcPct val="0"/>
              </a:spcBef>
              <a:spcAft>
                <a:spcPct val="0"/>
              </a:spcAft>
              <a:buFont typeface="Arial" panose="020B0604020202020204" pitchFamily="34" charset="0"/>
              <a:buChar char="•"/>
              <a:defRPr/>
            </a:pPr>
            <a:r>
              <a:rPr lang="sl-SI" sz="2300" dirty="0">
                <a:solidFill>
                  <a:srgbClr val="000000"/>
                </a:solidFill>
                <a:cs typeface="Arial" charset="0"/>
              </a:rPr>
              <a:t>Izobraževanja, treningi, delavnice, ki zaposlene informirajo o BZ, njenih vrednotah, </a:t>
            </a:r>
            <a:r>
              <a:rPr lang="sl-SI" sz="2300" dirty="0" smtClean="0">
                <a:solidFill>
                  <a:srgbClr val="000000"/>
                </a:solidFill>
                <a:cs typeface="Arial" charset="0"/>
              </a:rPr>
              <a:t>kulturi</a:t>
            </a:r>
            <a:r>
              <a:rPr lang="sl-SI" sz="2300" dirty="0">
                <a:solidFill>
                  <a:srgbClr val="000000"/>
                </a:solidFill>
                <a:cs typeface="Arial" charset="0"/>
              </a:rPr>
              <a:t>.</a:t>
            </a:r>
            <a:endParaRPr lang="sl-SI" sz="2300" dirty="0" smtClean="0">
              <a:solidFill>
                <a:srgbClr val="000000"/>
              </a:solidFill>
              <a:cs typeface="Arial" charset="0"/>
            </a:endParaRPr>
          </a:p>
          <a:p>
            <a:pPr marL="457200" lvl="0" indent="-457200" eaLnBrk="0" fontAlgn="base" hangingPunct="0">
              <a:spcBef>
                <a:spcPct val="0"/>
              </a:spcBef>
              <a:spcAft>
                <a:spcPct val="0"/>
              </a:spcAft>
              <a:buFont typeface="Arial" panose="020B0604020202020204" pitchFamily="34" charset="0"/>
              <a:buChar char="•"/>
              <a:defRPr/>
            </a:pPr>
            <a:endParaRPr lang="sl-SI" sz="2300" dirty="0">
              <a:solidFill>
                <a:srgbClr val="000000"/>
              </a:solidFill>
              <a:cs typeface="Arial" charset="0"/>
            </a:endParaRPr>
          </a:p>
          <a:p>
            <a:pPr marL="457200" lvl="0" indent="-457200" eaLnBrk="0" fontAlgn="base" hangingPunct="0">
              <a:spcBef>
                <a:spcPct val="0"/>
              </a:spcBef>
              <a:spcAft>
                <a:spcPct val="0"/>
              </a:spcAft>
              <a:buFont typeface="Arial" panose="020B0604020202020204" pitchFamily="34" charset="0"/>
              <a:buChar char="•"/>
              <a:defRPr/>
            </a:pPr>
            <a:r>
              <a:rPr lang="sl-SI" sz="2300" dirty="0">
                <a:solidFill>
                  <a:srgbClr val="000000"/>
                </a:solidFill>
                <a:cs typeface="Arial" charset="0"/>
              </a:rPr>
              <a:t>K soustvarjanju BZ morajo biti vključeni zaposlenih iz vseh področij, ne le iz </a:t>
            </a:r>
            <a:r>
              <a:rPr lang="sl-SI" sz="2300" dirty="0" smtClean="0">
                <a:solidFill>
                  <a:srgbClr val="000000"/>
                </a:solidFill>
                <a:cs typeface="Arial" charset="0"/>
              </a:rPr>
              <a:t>marketinga. </a:t>
            </a:r>
            <a:r>
              <a:rPr lang="sl-SI" sz="2300" dirty="0">
                <a:solidFill>
                  <a:srgbClr val="000000"/>
                </a:solidFill>
                <a:cs typeface="Arial" charset="0"/>
              </a:rPr>
              <a:t>Žal se še vedno dogaja, da niti zaposleni v marketingu ne dojemajo pomena BZ v vsej njeni </a:t>
            </a:r>
            <a:r>
              <a:rPr lang="sl-SI" sz="2300" dirty="0" smtClean="0">
                <a:solidFill>
                  <a:srgbClr val="000000"/>
                </a:solidFill>
                <a:cs typeface="Arial" charset="0"/>
              </a:rPr>
              <a:t>veličini.</a:t>
            </a:r>
            <a:endParaRPr lang="sl-SI" sz="2300" dirty="0">
              <a:solidFill>
                <a:srgbClr val="000000"/>
              </a:solidFill>
              <a:cs typeface="Arial" charset="0"/>
            </a:endParaRPr>
          </a:p>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spTree>
    <p:extLst>
      <p:ext uri="{BB962C8B-B14F-4D97-AF65-F5344CB8AC3E}">
        <p14:creationId xmlns:p14="http://schemas.microsoft.com/office/powerpoint/2010/main" val="39308342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683568" y="1598935"/>
            <a:ext cx="6468535" cy="965969"/>
          </a:xfrm>
        </p:spPr>
        <p:txBody>
          <a:bodyPr>
            <a:normAutofit/>
          </a:bodyPr>
          <a:lstStyle/>
          <a:p>
            <a:r>
              <a:rPr lang="sl-SI" sz="3200" kern="0" dirty="0" smtClean="0">
                <a:solidFill>
                  <a:schemeClr val="tx2">
                    <a:lumMod val="75000"/>
                  </a:schemeClr>
                </a:solidFill>
                <a:latin typeface="Trebuchet MS" pitchFamily="34" charset="0"/>
              </a:rPr>
              <a:t>Komunikacija</a:t>
            </a:r>
            <a:endParaRPr lang="sl-SI" sz="3200" dirty="0">
              <a:solidFill>
                <a:schemeClr val="tx2">
                  <a:lumMod val="75000"/>
                </a:schemeClr>
              </a:solidFill>
            </a:endParaRPr>
          </a:p>
        </p:txBody>
      </p:sp>
      <p:pic>
        <p:nvPicPr>
          <p:cNvPr id="8" name="Slika 3"/>
          <p:cNvPicPr>
            <a:picLocks noChangeAspect="1"/>
          </p:cNvPicPr>
          <p:nvPr/>
        </p:nvPicPr>
        <p:blipFill>
          <a:blip r:embed="rId3" cstate="print"/>
          <a:srcRect l="10674" t="12453" r="12839" b="21732"/>
          <a:stretch>
            <a:fillRect/>
          </a:stretch>
        </p:blipFill>
        <p:spPr bwMode="auto">
          <a:xfrm>
            <a:off x="5220072" y="879757"/>
            <a:ext cx="2160166" cy="1858526"/>
          </a:xfrm>
          <a:prstGeom prst="rect">
            <a:avLst/>
          </a:prstGeom>
          <a:noFill/>
          <a:ln w="9525">
            <a:noFill/>
            <a:miter lim="800000"/>
            <a:headEnd/>
            <a:tailEnd/>
          </a:ln>
        </p:spPr>
      </p:pic>
      <p:sp>
        <p:nvSpPr>
          <p:cNvPr id="9" name="Pravokotnik 8"/>
          <p:cNvSpPr/>
          <p:nvPr/>
        </p:nvSpPr>
        <p:spPr>
          <a:xfrm>
            <a:off x="683568" y="2723144"/>
            <a:ext cx="8208912" cy="4031873"/>
          </a:xfrm>
          <a:prstGeom prst="rect">
            <a:avLst/>
          </a:prstGeom>
        </p:spPr>
        <p:txBody>
          <a:bodyPr wrap="square">
            <a:spAutoFit/>
          </a:bodyPr>
          <a:lstStyle/>
          <a:p>
            <a:pPr lvl="0" eaLnBrk="0" fontAlgn="base" hangingPunct="0">
              <a:spcBef>
                <a:spcPct val="0"/>
              </a:spcBef>
              <a:spcAft>
                <a:spcPct val="0"/>
              </a:spcAft>
              <a:defRPr/>
            </a:pPr>
            <a:r>
              <a:rPr lang="sl-SI" sz="2400" kern="0" dirty="0">
                <a:latin typeface="Trebuchet MS" pitchFamily="34" charset="0"/>
                <a:ea typeface="+mj-ea"/>
                <a:cs typeface="+mj-cs"/>
              </a:rPr>
              <a:t>S</a:t>
            </a:r>
            <a:r>
              <a:rPr lang="sl-SI" sz="2400" kern="0" dirty="0" smtClean="0">
                <a:latin typeface="Trebuchet MS" pitchFamily="34" charset="0"/>
                <a:ea typeface="+mj-ea"/>
                <a:cs typeface="+mj-cs"/>
              </a:rPr>
              <a:t>premembe pri uvajanju in vzdrževanju BZ v 21. stoletju:</a:t>
            </a:r>
          </a:p>
          <a:p>
            <a:pPr marL="457200" lvl="0" indent="-457200" eaLnBrk="0" fontAlgn="base" hangingPunct="0">
              <a:spcBef>
                <a:spcPct val="0"/>
              </a:spcBef>
              <a:spcAft>
                <a:spcPct val="0"/>
              </a:spcAft>
              <a:buFont typeface="Arial" panose="020B0604020202020204" pitchFamily="34" charset="0"/>
              <a:buChar char="•"/>
              <a:defRPr/>
            </a:pPr>
            <a:endParaRPr lang="sl-SI" sz="2400" kern="0" dirty="0" smtClean="0">
              <a:latin typeface="Trebuchet MS" pitchFamily="34" charset="0"/>
              <a:ea typeface="+mj-ea"/>
              <a:cs typeface="+mj-cs"/>
            </a:endParaRPr>
          </a:p>
          <a:p>
            <a:pPr marL="342900" lvl="0" indent="-342900" algn="just" eaLnBrk="0" fontAlgn="base" hangingPunct="0">
              <a:spcBef>
                <a:spcPct val="0"/>
              </a:spcBef>
              <a:spcAft>
                <a:spcPct val="0"/>
              </a:spcAft>
              <a:buClr>
                <a:srgbClr val="44546A"/>
              </a:buClr>
              <a:buFont typeface="Arial" pitchFamily="34" charset="0"/>
              <a:buChar char="•"/>
              <a:defRPr/>
            </a:pPr>
            <a:r>
              <a:rPr lang="sl-SI" sz="2000" dirty="0">
                <a:solidFill>
                  <a:srgbClr val="000000"/>
                </a:solidFill>
                <a:latin typeface="Trebuchet MS" pitchFamily="34" charset="0"/>
                <a:cs typeface="Arial" charset="0"/>
              </a:rPr>
              <a:t>tradicionalna + sodobnejša orodja komuniciranja</a:t>
            </a:r>
          </a:p>
          <a:p>
            <a:pPr marL="342900" lvl="0" indent="-342900" algn="just" eaLnBrk="0" fontAlgn="base" hangingPunct="0">
              <a:spcBef>
                <a:spcPct val="0"/>
              </a:spcBef>
              <a:spcAft>
                <a:spcPct val="0"/>
              </a:spcAft>
              <a:buClr>
                <a:srgbClr val="44546A"/>
              </a:buClr>
              <a:buFont typeface="Arial" pitchFamily="34" charset="0"/>
              <a:buChar char="•"/>
              <a:defRPr/>
            </a:pPr>
            <a:r>
              <a:rPr lang="sl-SI" sz="2000" dirty="0" smtClean="0">
                <a:solidFill>
                  <a:srgbClr val="000000"/>
                </a:solidFill>
                <a:latin typeface="Trebuchet MS" pitchFamily="34" charset="0"/>
                <a:cs typeface="Arial" charset="0"/>
              </a:rPr>
              <a:t>poudarek </a:t>
            </a:r>
            <a:r>
              <a:rPr lang="sl-SI" sz="2000" dirty="0">
                <a:solidFill>
                  <a:srgbClr val="000000"/>
                </a:solidFill>
                <a:latin typeface="Trebuchet MS" pitchFamily="34" charset="0"/>
                <a:cs typeface="Arial" charset="0"/>
              </a:rPr>
              <a:t>na osebnih komunikacijskih poteh</a:t>
            </a:r>
          </a:p>
          <a:p>
            <a:pPr marL="342900" lvl="0" indent="-342900" algn="just" eaLnBrk="0" fontAlgn="base" hangingPunct="0">
              <a:spcBef>
                <a:spcPct val="0"/>
              </a:spcBef>
              <a:spcAft>
                <a:spcPct val="0"/>
              </a:spcAft>
              <a:buClr>
                <a:srgbClr val="44546A"/>
              </a:buClr>
              <a:buFont typeface="Arial" pitchFamily="34" charset="0"/>
              <a:buChar char="•"/>
              <a:defRPr/>
            </a:pPr>
            <a:r>
              <a:rPr lang="sl-SI" sz="2000" dirty="0" smtClean="0">
                <a:solidFill>
                  <a:srgbClr val="000000"/>
                </a:solidFill>
                <a:latin typeface="Trebuchet MS" pitchFamily="34" charset="0"/>
                <a:cs typeface="Arial" charset="0"/>
              </a:rPr>
              <a:t>meja </a:t>
            </a:r>
            <a:r>
              <a:rPr lang="sl-SI" sz="2000" dirty="0">
                <a:solidFill>
                  <a:srgbClr val="000000"/>
                </a:solidFill>
                <a:latin typeface="Trebuchet MS" pitchFamily="34" charset="0"/>
                <a:cs typeface="Arial" charset="0"/>
              </a:rPr>
              <a:t>med podjetjem in porabnikom je vedno bolj nevidna</a:t>
            </a:r>
          </a:p>
          <a:p>
            <a:pPr marL="342900" lvl="0" indent="-342900" algn="just" eaLnBrk="0" fontAlgn="base" hangingPunct="0">
              <a:spcBef>
                <a:spcPct val="0"/>
              </a:spcBef>
              <a:spcAft>
                <a:spcPct val="0"/>
              </a:spcAft>
              <a:buClr>
                <a:srgbClr val="44546A"/>
              </a:buClr>
              <a:buFont typeface="Arial" pitchFamily="34" charset="0"/>
              <a:buChar char="•"/>
              <a:defRPr/>
            </a:pPr>
            <a:r>
              <a:rPr lang="sl-SI" sz="2000" dirty="0" smtClean="0">
                <a:solidFill>
                  <a:srgbClr val="000000"/>
                </a:solidFill>
                <a:latin typeface="Trebuchet MS" pitchFamily="34" charset="0"/>
                <a:cs typeface="Arial" charset="0"/>
              </a:rPr>
              <a:t>monolog </a:t>
            </a:r>
            <a:r>
              <a:rPr lang="sl-SI" sz="2000" dirty="0">
                <a:solidFill>
                  <a:srgbClr val="000000"/>
                </a:solidFill>
                <a:latin typeface="Trebuchet MS" pitchFamily="34" charset="0"/>
                <a:cs typeface="Arial" charset="0"/>
              </a:rPr>
              <a:t>se spreminja v dialog</a:t>
            </a:r>
          </a:p>
          <a:p>
            <a:pPr marL="342900" lvl="0" indent="-342900" algn="just" eaLnBrk="0" fontAlgn="base" hangingPunct="0">
              <a:spcBef>
                <a:spcPct val="0"/>
              </a:spcBef>
              <a:spcAft>
                <a:spcPct val="0"/>
              </a:spcAft>
              <a:buClr>
                <a:srgbClr val="44546A"/>
              </a:buClr>
              <a:buFont typeface="Arial" pitchFamily="34" charset="0"/>
              <a:buChar char="•"/>
              <a:defRPr/>
            </a:pPr>
            <a:r>
              <a:rPr lang="sl-SI" sz="2000" dirty="0" smtClean="0">
                <a:solidFill>
                  <a:srgbClr val="000000"/>
                </a:solidFill>
                <a:latin typeface="Trebuchet MS" pitchFamily="34" charset="0"/>
                <a:cs typeface="Arial" charset="0"/>
              </a:rPr>
              <a:t>nagovor </a:t>
            </a:r>
            <a:r>
              <a:rPr lang="sl-SI" sz="2000" dirty="0">
                <a:solidFill>
                  <a:srgbClr val="000000"/>
                </a:solidFill>
                <a:latin typeface="Trebuchet MS" pitchFamily="34" charset="0"/>
                <a:cs typeface="Arial" charset="0"/>
              </a:rPr>
              <a:t>podjetij se spreminja v pogovor s porabniki</a:t>
            </a:r>
          </a:p>
          <a:p>
            <a:pPr marL="342900" lvl="0" indent="-342900" algn="just" eaLnBrk="0" fontAlgn="base" hangingPunct="0">
              <a:spcBef>
                <a:spcPct val="0"/>
              </a:spcBef>
              <a:spcAft>
                <a:spcPct val="0"/>
              </a:spcAft>
              <a:buClr>
                <a:srgbClr val="44546A"/>
              </a:buClr>
              <a:buFont typeface="Arial" pitchFamily="34" charset="0"/>
              <a:buChar char="•"/>
              <a:defRPr/>
            </a:pPr>
            <a:r>
              <a:rPr lang="sl-SI" sz="2000" dirty="0" smtClean="0">
                <a:solidFill>
                  <a:srgbClr val="000000"/>
                </a:solidFill>
                <a:latin typeface="Trebuchet MS" pitchFamily="34" charset="0"/>
                <a:cs typeface="Arial" charset="0"/>
              </a:rPr>
              <a:t>aktivna </a:t>
            </a:r>
            <a:r>
              <a:rPr lang="sl-SI" sz="2000" dirty="0">
                <a:solidFill>
                  <a:srgbClr val="000000"/>
                </a:solidFill>
                <a:latin typeface="Trebuchet MS" pitchFamily="34" charset="0"/>
                <a:cs typeface="Arial" charset="0"/>
              </a:rPr>
              <a:t>vključenost porabnikov v proces komuniciranja in</a:t>
            </a:r>
          </a:p>
          <a:p>
            <a:pPr lvl="0" algn="just" eaLnBrk="0" fontAlgn="base" hangingPunct="0">
              <a:spcBef>
                <a:spcPct val="0"/>
              </a:spcBef>
              <a:spcAft>
                <a:spcPct val="0"/>
              </a:spcAft>
              <a:buClr>
                <a:srgbClr val="44546A"/>
              </a:buClr>
              <a:defRPr/>
            </a:pPr>
            <a:r>
              <a:rPr lang="sl-SI" sz="2000" dirty="0">
                <a:solidFill>
                  <a:srgbClr val="000000"/>
                </a:solidFill>
                <a:latin typeface="Trebuchet MS" pitchFamily="34" charset="0"/>
                <a:cs typeface="Arial" charset="0"/>
              </a:rPr>
              <a:t>ustvarjanja blagovnih znamk</a:t>
            </a:r>
          </a:p>
          <a:p>
            <a:pPr marL="342900" lvl="0" indent="-342900" algn="just" eaLnBrk="0" fontAlgn="base" hangingPunct="0">
              <a:spcBef>
                <a:spcPct val="0"/>
              </a:spcBef>
              <a:spcAft>
                <a:spcPct val="0"/>
              </a:spcAft>
              <a:buClr>
                <a:srgbClr val="44546A"/>
              </a:buClr>
              <a:buFont typeface="Arial" panose="020B0604020202020204" pitchFamily="34" charset="0"/>
              <a:buChar char="•"/>
              <a:defRPr/>
            </a:pPr>
            <a:r>
              <a:rPr lang="sl-SI" sz="2000" dirty="0" smtClean="0">
                <a:solidFill>
                  <a:srgbClr val="000000"/>
                </a:solidFill>
                <a:latin typeface="Trebuchet MS" pitchFamily="34" charset="0"/>
                <a:cs typeface="Arial" charset="0"/>
              </a:rPr>
              <a:t>nevarnost </a:t>
            </a:r>
            <a:r>
              <a:rPr lang="sl-SI" sz="2000" dirty="0">
                <a:solidFill>
                  <a:srgbClr val="000000"/>
                </a:solidFill>
                <a:latin typeface="Trebuchet MS" pitchFamily="34" charset="0"/>
                <a:cs typeface="Arial" charset="0"/>
              </a:rPr>
              <a:t>nezaželenih vsebin (aktivna vloga tržnikov,</a:t>
            </a:r>
          </a:p>
          <a:p>
            <a:pPr lvl="0" algn="just" eaLnBrk="0" fontAlgn="base" hangingPunct="0">
              <a:spcBef>
                <a:spcPct val="0"/>
              </a:spcBef>
              <a:spcAft>
                <a:spcPct val="0"/>
              </a:spcAft>
              <a:buClr>
                <a:srgbClr val="44546A"/>
              </a:buClr>
              <a:defRPr/>
            </a:pPr>
            <a:r>
              <a:rPr lang="sl-SI" sz="2000" dirty="0">
                <a:solidFill>
                  <a:srgbClr val="000000"/>
                </a:solidFill>
                <a:latin typeface="Trebuchet MS" pitchFamily="34" charset="0"/>
                <a:cs typeface="Arial" charset="0"/>
              </a:rPr>
              <a:t>ki vodijo in nadzorujejo proces komuniciranja)</a:t>
            </a:r>
          </a:p>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spTree>
    <p:extLst>
      <p:ext uri="{BB962C8B-B14F-4D97-AF65-F5344CB8AC3E}">
        <p14:creationId xmlns:p14="http://schemas.microsoft.com/office/powerpoint/2010/main" val="33289080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115616" y="1311188"/>
            <a:ext cx="6468535" cy="965969"/>
          </a:xfrm>
        </p:spPr>
        <p:txBody>
          <a:bodyPr>
            <a:normAutofit/>
          </a:bodyPr>
          <a:lstStyle/>
          <a:p>
            <a:r>
              <a:rPr lang="sl-SI" sz="3200" kern="0" dirty="0" smtClean="0">
                <a:solidFill>
                  <a:schemeClr val="tx2">
                    <a:lumMod val="75000"/>
                  </a:schemeClr>
                </a:solidFill>
                <a:latin typeface="Trebuchet MS" pitchFamily="34" charset="0"/>
              </a:rPr>
              <a:t>Komunikacija</a:t>
            </a:r>
            <a:endParaRPr lang="sl-SI" sz="3200" dirty="0">
              <a:solidFill>
                <a:schemeClr val="tx2">
                  <a:lumMod val="75000"/>
                </a:schemeClr>
              </a:solidFill>
            </a:endParaRPr>
          </a:p>
        </p:txBody>
      </p:sp>
      <p:sp>
        <p:nvSpPr>
          <p:cNvPr id="9" name="Pravokotnik 8"/>
          <p:cNvSpPr/>
          <p:nvPr/>
        </p:nvSpPr>
        <p:spPr>
          <a:xfrm>
            <a:off x="766865" y="2348880"/>
            <a:ext cx="8280920" cy="5252720"/>
          </a:xfrm>
          <a:prstGeom prst="rect">
            <a:avLst/>
          </a:prstGeom>
        </p:spPr>
        <p:txBody>
          <a:bodyPr wrap="square">
            <a:spAutoFit/>
          </a:bodyPr>
          <a:lstStyle/>
          <a:p>
            <a:pPr lvl="0" eaLnBrk="0" fontAlgn="base" hangingPunct="0">
              <a:spcBef>
                <a:spcPct val="0"/>
              </a:spcBef>
              <a:spcAft>
                <a:spcPct val="0"/>
              </a:spcAft>
              <a:defRPr/>
            </a:pPr>
            <a:r>
              <a:rPr lang="sl-SI" sz="2400" kern="0" dirty="0" smtClean="0">
                <a:latin typeface="Trebuchet MS" pitchFamily="34" charset="0"/>
                <a:ea typeface="+mj-ea"/>
                <a:cs typeface="+mj-cs"/>
              </a:rPr>
              <a:t>Orodja za razvoj BZ:</a:t>
            </a:r>
          </a:p>
          <a:p>
            <a:pPr marL="228600" lvl="0" indent="-228600" algn="just" fontAlgn="base">
              <a:lnSpc>
                <a:spcPct val="90000"/>
              </a:lnSpc>
              <a:spcBef>
                <a:spcPts val="1000"/>
              </a:spcBef>
              <a:spcAft>
                <a:spcPct val="0"/>
              </a:spcAft>
              <a:buClr>
                <a:srgbClr val="44546A"/>
              </a:buClr>
              <a:buFont typeface="Arial" charset="0"/>
              <a:buChar char="•"/>
            </a:pPr>
            <a:r>
              <a:rPr lang="sl-SI" sz="1900" kern="0" dirty="0" smtClean="0">
                <a:solidFill>
                  <a:srgbClr val="000000"/>
                </a:solidFill>
                <a:latin typeface="Trebuchet MS" pitchFamily="34" charset="0"/>
              </a:rPr>
              <a:t>Oglaševanje </a:t>
            </a:r>
            <a:endParaRPr lang="sl-SI" sz="1900" kern="0" dirty="0">
              <a:solidFill>
                <a:srgbClr val="000000"/>
              </a:solidFill>
              <a:latin typeface="Trebuchet MS" pitchFamily="34" charset="0"/>
            </a:endParaRP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Pospeševanje prodaje</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Odnosi z javnostmi</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Osebna prodaja</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Neposredno trženje</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Osebnost ustanovitelja BZ</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Trženje s pomočjo slavnih oseb</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Trženje dogodkov in prireditev (tudi s pomočjo sponzorstev)</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Trženje od ust do ust</a:t>
            </a:r>
          </a:p>
          <a:p>
            <a:pPr marL="228600" lvl="0" indent="-228600" algn="just" fontAlgn="base">
              <a:lnSpc>
                <a:spcPct val="90000"/>
              </a:lnSpc>
              <a:spcBef>
                <a:spcPts val="1000"/>
              </a:spcBef>
              <a:spcAft>
                <a:spcPct val="0"/>
              </a:spcAft>
              <a:buClr>
                <a:srgbClr val="44546A"/>
              </a:buClr>
              <a:buFont typeface="Arial" charset="0"/>
              <a:buChar char="•"/>
            </a:pPr>
            <a:r>
              <a:rPr lang="sl-SI" sz="1900" kern="0" dirty="0">
                <a:solidFill>
                  <a:srgbClr val="000000"/>
                </a:solidFill>
                <a:latin typeface="Trebuchet MS" pitchFamily="34" charset="0"/>
              </a:rPr>
              <a:t>Interaktivno trženje</a:t>
            </a:r>
          </a:p>
          <a:p>
            <a:pPr marL="342900" lvl="0" indent="-342900" algn="just" eaLnBrk="0" fontAlgn="base" hangingPunct="0">
              <a:spcBef>
                <a:spcPct val="0"/>
              </a:spcBef>
              <a:spcAft>
                <a:spcPct val="0"/>
              </a:spcAft>
              <a:buClr>
                <a:srgbClr val="44546A"/>
              </a:buClr>
              <a:buFont typeface="Arial" pitchFamily="34" charset="0"/>
              <a:buChar char="•"/>
              <a:defRPr/>
            </a:pPr>
            <a:endParaRPr lang="sl-SI" sz="2000" dirty="0">
              <a:solidFill>
                <a:srgbClr val="000000"/>
              </a:solidFill>
              <a:latin typeface="Trebuchet MS" pitchFamily="34" charset="0"/>
              <a:cs typeface="Arial" charset="0"/>
            </a:endParaRPr>
          </a:p>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pic>
        <p:nvPicPr>
          <p:cNvPr id="10" name="Slika 3"/>
          <p:cNvPicPr>
            <a:picLocks noChangeAspect="1"/>
          </p:cNvPicPr>
          <p:nvPr/>
        </p:nvPicPr>
        <p:blipFill>
          <a:blip r:embed="rId3" cstate="print"/>
          <a:srcRect l="10674" t="12453" r="12839" b="21732"/>
          <a:stretch>
            <a:fillRect/>
          </a:stretch>
        </p:blipFill>
        <p:spPr bwMode="auto">
          <a:xfrm>
            <a:off x="5508104" y="857256"/>
            <a:ext cx="1979734" cy="1703289"/>
          </a:xfrm>
          <a:prstGeom prst="rect">
            <a:avLst/>
          </a:prstGeom>
          <a:noFill/>
          <a:ln w="9525">
            <a:noFill/>
            <a:miter lim="800000"/>
            <a:headEnd/>
            <a:tailEnd/>
          </a:ln>
        </p:spPr>
      </p:pic>
    </p:spTree>
    <p:extLst>
      <p:ext uri="{BB962C8B-B14F-4D97-AF65-F5344CB8AC3E}">
        <p14:creationId xmlns:p14="http://schemas.microsoft.com/office/powerpoint/2010/main" val="301434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842276" y="742930"/>
            <a:ext cx="6468535" cy="965969"/>
          </a:xfrm>
        </p:spPr>
        <p:txBody>
          <a:bodyPr>
            <a:normAutofit/>
          </a:bodyPr>
          <a:lstStyle/>
          <a:p>
            <a:r>
              <a:rPr lang="sl-SI" sz="3200" kern="0" dirty="0" smtClean="0">
                <a:solidFill>
                  <a:schemeClr val="tx2">
                    <a:lumMod val="75000"/>
                  </a:schemeClr>
                </a:solidFill>
                <a:latin typeface="Trebuchet MS" pitchFamily="34" charset="0"/>
              </a:rPr>
              <a:t>Komunikacija</a:t>
            </a:r>
            <a:endParaRPr lang="sl-SI" sz="3200" dirty="0">
              <a:solidFill>
                <a:schemeClr val="tx2">
                  <a:lumMod val="75000"/>
                </a:schemeClr>
              </a:solidFill>
            </a:endParaRPr>
          </a:p>
        </p:txBody>
      </p:sp>
      <p:sp>
        <p:nvSpPr>
          <p:cNvPr id="9" name="Pravokotnik 8"/>
          <p:cNvSpPr/>
          <p:nvPr/>
        </p:nvSpPr>
        <p:spPr>
          <a:xfrm>
            <a:off x="539552" y="1800686"/>
            <a:ext cx="8280920" cy="5165517"/>
          </a:xfrm>
          <a:prstGeom prst="rect">
            <a:avLst/>
          </a:prstGeom>
        </p:spPr>
        <p:txBody>
          <a:bodyPr wrap="square">
            <a:spAutoFit/>
          </a:bodyPr>
          <a:lstStyle/>
          <a:p>
            <a:pPr lvl="0" eaLnBrk="0" fontAlgn="base" hangingPunct="0">
              <a:spcBef>
                <a:spcPct val="0"/>
              </a:spcBef>
              <a:spcAft>
                <a:spcPct val="0"/>
              </a:spcAft>
              <a:defRPr/>
            </a:pPr>
            <a:r>
              <a:rPr lang="sl-SI" sz="2400" kern="0" dirty="0">
                <a:ea typeface="+mj-ea"/>
                <a:cs typeface="+mj-cs"/>
              </a:rPr>
              <a:t>Pravila sodobne komunikacije</a:t>
            </a:r>
            <a:r>
              <a:rPr lang="sl-SI" sz="2400" kern="0" dirty="0" smtClean="0">
                <a:ea typeface="+mj-ea"/>
                <a:cs typeface="+mj-cs"/>
              </a:rPr>
              <a:t>:</a:t>
            </a:r>
          </a:p>
          <a:p>
            <a:pPr marL="228600" lvl="0" indent="-228600">
              <a:lnSpc>
                <a:spcPct val="90000"/>
              </a:lnSpc>
              <a:spcBef>
                <a:spcPts val="1000"/>
              </a:spcBef>
              <a:buFont typeface="Arial" panose="020B0604020202020204" pitchFamily="34" charset="0"/>
              <a:buChar char="•"/>
              <a:defRPr/>
            </a:pPr>
            <a:r>
              <a:rPr lang="sl-SI" sz="2400" dirty="0">
                <a:solidFill>
                  <a:srgbClr val="000000"/>
                </a:solidFill>
              </a:rPr>
              <a:t>Smiselna uporaba tradicionalnih in </a:t>
            </a:r>
            <a:r>
              <a:rPr lang="sl-SI" sz="2400" dirty="0" err="1">
                <a:solidFill>
                  <a:srgbClr val="000000"/>
                </a:solidFill>
              </a:rPr>
              <a:t>netradicionalnih</a:t>
            </a:r>
            <a:r>
              <a:rPr lang="sl-SI" sz="2400" dirty="0">
                <a:solidFill>
                  <a:srgbClr val="000000"/>
                </a:solidFill>
              </a:rPr>
              <a:t> </a:t>
            </a:r>
            <a:r>
              <a:rPr lang="sl-SI" sz="2400" dirty="0" smtClean="0">
                <a:solidFill>
                  <a:srgbClr val="000000"/>
                </a:solidFill>
              </a:rPr>
              <a:t>orodij, ki so prilagojena </a:t>
            </a:r>
            <a:r>
              <a:rPr lang="sl-SI" sz="2400" dirty="0">
                <a:solidFill>
                  <a:srgbClr val="000000"/>
                </a:solidFill>
              </a:rPr>
              <a:t>CILJNI </a:t>
            </a:r>
            <a:r>
              <a:rPr lang="sl-SI" sz="2400" dirty="0" smtClean="0">
                <a:solidFill>
                  <a:srgbClr val="000000"/>
                </a:solidFill>
              </a:rPr>
              <a:t>SKUPINI.</a:t>
            </a:r>
            <a:endParaRPr lang="sl-SI" sz="2400" dirty="0">
              <a:solidFill>
                <a:srgbClr val="000000"/>
              </a:solidFill>
            </a:endParaRPr>
          </a:p>
          <a:p>
            <a:pPr marL="228600" lvl="0" indent="-228600">
              <a:lnSpc>
                <a:spcPct val="90000"/>
              </a:lnSpc>
              <a:spcBef>
                <a:spcPts val="1000"/>
              </a:spcBef>
              <a:buFont typeface="Arial" panose="020B0604020202020204" pitchFamily="34" charset="0"/>
              <a:buChar char="•"/>
              <a:defRPr/>
            </a:pPr>
            <a:r>
              <a:rPr lang="sl-SI" sz="2400" dirty="0">
                <a:solidFill>
                  <a:srgbClr val="000000"/>
                </a:solidFill>
              </a:rPr>
              <a:t>Komunikacijo je potrebno prilagajati glede na ciljne skupine (globalne porabnike), seveda v skladu z zgodbo BZ.</a:t>
            </a:r>
          </a:p>
          <a:p>
            <a:pPr marL="228600" lvl="0" indent="-228600">
              <a:lnSpc>
                <a:spcPct val="90000"/>
              </a:lnSpc>
              <a:spcBef>
                <a:spcPts val="1000"/>
              </a:spcBef>
              <a:buFont typeface="Arial" panose="020B0604020202020204" pitchFamily="34" charset="0"/>
              <a:buChar char="•"/>
              <a:defRPr/>
            </a:pPr>
            <a:r>
              <a:rPr lang="sl-SI" sz="2400" dirty="0">
                <a:solidFill>
                  <a:srgbClr val="000000"/>
                </a:solidFill>
              </a:rPr>
              <a:t>Prosite ljudi za povratne informacije o vašem izdelku in jih </a:t>
            </a:r>
            <a:r>
              <a:rPr lang="sl-SI" sz="2400" dirty="0"/>
              <a:t>povabite k soustvarjanju BZ – že v fazi njenega razvoja.</a:t>
            </a:r>
          </a:p>
          <a:p>
            <a:pPr marL="228600" lvl="0" indent="-228600">
              <a:lnSpc>
                <a:spcPct val="90000"/>
              </a:lnSpc>
              <a:spcBef>
                <a:spcPts val="1000"/>
              </a:spcBef>
              <a:buFont typeface="Arial" panose="020B0604020202020204" pitchFamily="34" charset="0"/>
              <a:buChar char="•"/>
              <a:defRPr/>
            </a:pPr>
            <a:r>
              <a:rPr lang="sl-SI" sz="2400" dirty="0"/>
              <a:t>Če je vaša blagovna znamka zanimiva, sveža</a:t>
            </a:r>
            <a:r>
              <a:rPr lang="en-US" sz="2400" dirty="0"/>
              <a:t>, </a:t>
            </a:r>
            <a:r>
              <a:rPr lang="sl-SI" sz="2400" dirty="0"/>
              <a:t>bodo porabniki pripravljeni deliti pozitivna občutja in jo priporočiti ostalim. </a:t>
            </a:r>
          </a:p>
          <a:p>
            <a:pPr marL="228600" lvl="0" indent="-228600">
              <a:lnSpc>
                <a:spcPct val="90000"/>
              </a:lnSpc>
              <a:spcBef>
                <a:spcPts val="1000"/>
              </a:spcBef>
              <a:buFont typeface="Arial" panose="020B0604020202020204" pitchFamily="34" charset="0"/>
              <a:buChar char="•"/>
              <a:defRPr/>
            </a:pPr>
            <a:r>
              <a:rPr lang="sl-SI" sz="2400" dirty="0" smtClean="0">
                <a:solidFill>
                  <a:srgbClr val="000000"/>
                </a:solidFill>
              </a:rPr>
              <a:t>Bolj </a:t>
            </a:r>
            <a:r>
              <a:rPr lang="sl-SI" sz="2400" dirty="0">
                <a:solidFill>
                  <a:srgbClr val="000000"/>
                </a:solidFill>
              </a:rPr>
              <a:t>kot kadarkoli mora biti trženje kreativno, a hkrati osnovo na sporočilih, ki podpirajo zgodbo BZ. </a:t>
            </a:r>
            <a:endParaRPr lang="en-US" sz="2400" dirty="0">
              <a:solidFill>
                <a:srgbClr val="000000"/>
              </a:solidFill>
            </a:endParaRPr>
          </a:p>
          <a:p>
            <a:pPr marL="342900" lvl="0" indent="-342900" algn="just" eaLnBrk="0" fontAlgn="base" hangingPunct="0">
              <a:spcBef>
                <a:spcPct val="0"/>
              </a:spcBef>
              <a:spcAft>
                <a:spcPct val="0"/>
              </a:spcAft>
              <a:buClr>
                <a:srgbClr val="44546A"/>
              </a:buClr>
              <a:buFont typeface="Arial" pitchFamily="34" charset="0"/>
              <a:buChar char="•"/>
              <a:defRPr/>
            </a:pPr>
            <a:endParaRPr lang="sl-SI" sz="2000" dirty="0">
              <a:solidFill>
                <a:srgbClr val="000000"/>
              </a:solidFill>
              <a:latin typeface="Trebuchet MS" pitchFamily="34" charset="0"/>
              <a:cs typeface="Arial" charset="0"/>
            </a:endParaRPr>
          </a:p>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spTree>
    <p:extLst>
      <p:ext uri="{BB962C8B-B14F-4D97-AF65-F5344CB8AC3E}">
        <p14:creationId xmlns:p14="http://schemas.microsoft.com/office/powerpoint/2010/main" val="41275016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899592" y="1311188"/>
            <a:ext cx="6468535" cy="965969"/>
          </a:xfrm>
        </p:spPr>
        <p:txBody>
          <a:bodyPr>
            <a:normAutofit/>
          </a:bodyPr>
          <a:lstStyle/>
          <a:p>
            <a:r>
              <a:rPr lang="sl-SI" sz="3200" kern="0" dirty="0" smtClean="0">
                <a:solidFill>
                  <a:schemeClr val="tx2">
                    <a:lumMod val="75000"/>
                  </a:schemeClr>
                </a:solidFill>
                <a:latin typeface="Trebuchet MS" pitchFamily="34" charset="0"/>
              </a:rPr>
              <a:t>Tržne poti</a:t>
            </a:r>
            <a:endParaRPr lang="sl-SI" sz="3200" dirty="0">
              <a:solidFill>
                <a:schemeClr val="tx2">
                  <a:lumMod val="75000"/>
                </a:schemeClr>
              </a:solidFill>
            </a:endParaRPr>
          </a:p>
        </p:txBody>
      </p:sp>
      <p:sp>
        <p:nvSpPr>
          <p:cNvPr id="9" name="Pravokotnik 8"/>
          <p:cNvSpPr/>
          <p:nvPr/>
        </p:nvSpPr>
        <p:spPr>
          <a:xfrm>
            <a:off x="683568" y="2723144"/>
            <a:ext cx="8208912" cy="523220"/>
          </a:xfrm>
          <a:prstGeom prst="rect">
            <a:avLst/>
          </a:prstGeom>
        </p:spPr>
        <p:txBody>
          <a:bodyPr wrap="square">
            <a:spAutoFit/>
          </a:bodyPr>
          <a:lstStyle/>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pic>
        <p:nvPicPr>
          <p:cNvPr id="10" name="Slika 2"/>
          <p:cNvPicPr>
            <a:picLocks noChangeAspect="1"/>
          </p:cNvPicPr>
          <p:nvPr/>
        </p:nvPicPr>
        <p:blipFill>
          <a:blip r:embed="rId3" cstate="print"/>
          <a:srcRect l="8893" t="10674" r="5724" b="11060"/>
          <a:stretch>
            <a:fillRect/>
          </a:stretch>
        </p:blipFill>
        <p:spPr bwMode="auto">
          <a:xfrm>
            <a:off x="5369352" y="697744"/>
            <a:ext cx="1656433" cy="1518714"/>
          </a:xfrm>
          <a:prstGeom prst="rect">
            <a:avLst/>
          </a:prstGeom>
          <a:noFill/>
          <a:ln w="9525">
            <a:noFill/>
            <a:miter lim="800000"/>
            <a:headEnd/>
            <a:tailEnd/>
          </a:ln>
        </p:spPr>
      </p:pic>
      <p:sp>
        <p:nvSpPr>
          <p:cNvPr id="4" name="Pravokotnik 3"/>
          <p:cNvSpPr/>
          <p:nvPr/>
        </p:nvSpPr>
        <p:spPr>
          <a:xfrm>
            <a:off x="539552" y="2304658"/>
            <a:ext cx="7822116" cy="413343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0" cap="none" spc="0" normalizeH="0" baseline="0" noProof="0" dirty="0">
                <a:ln>
                  <a:noFill/>
                </a:ln>
                <a:solidFill>
                  <a:srgbClr val="000000"/>
                </a:solidFill>
                <a:effectLst/>
                <a:uLnTx/>
                <a:uFillTx/>
              </a:rPr>
              <a:t>V tesni navezavi na komunikacijsko strategijo je potrebno določiti, kako boste dosegli svoje ciljne porabnike. Oz. odgovoriti na vprašanje, na kakšen način želijo porabniki, da jih dosežete?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0" cap="none" spc="0" normalizeH="0" baseline="0" noProof="0" dirty="0">
                <a:ln>
                  <a:noFill/>
                </a:ln>
                <a:solidFill>
                  <a:srgbClr val="000000"/>
                </a:solidFill>
                <a:effectLst/>
                <a:uLnTx/>
                <a:uFillTx/>
              </a:rPr>
              <a:t>Ponovno je potrebno dodobra poznati ciljne porabnike (in njihove vedenje danes in jutri!) – paziti na spreminjajoče se navade porabnikov</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0" cap="none" spc="0" normalizeH="0" baseline="0" noProof="0" dirty="0">
                <a:ln>
                  <a:noFill/>
                </a:ln>
                <a:solidFill>
                  <a:srgbClr val="000000"/>
                </a:solidFill>
                <a:effectLst/>
                <a:uLnTx/>
                <a:uFillTx/>
              </a:rPr>
              <a:t>Največkrat pride v poštev komunikacija neposrednih + posrednih tržnih poti. V splošnem porast neposrednih poti (vendar s smiselno usklajeno komunikacijsko strategijo).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0" cap="none" spc="0" normalizeH="0" baseline="0" noProof="0" dirty="0">
                <a:ln>
                  <a:noFill/>
                </a:ln>
                <a:solidFill>
                  <a:srgbClr val="000000"/>
                </a:solidFill>
                <a:effectLst/>
                <a:uLnTx/>
                <a:uFillTx/>
              </a:rPr>
              <a:t>Učinkovitost in inovativnost tudi na področju tržnih poti. </a:t>
            </a:r>
            <a:endParaRPr kumimoji="0" lang="en-US"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14918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899592" y="1311188"/>
            <a:ext cx="6468535" cy="965969"/>
          </a:xfrm>
        </p:spPr>
        <p:txBody>
          <a:bodyPr>
            <a:normAutofit/>
          </a:bodyPr>
          <a:lstStyle/>
          <a:p>
            <a:r>
              <a:rPr lang="sl-SI" sz="3200" kern="0" dirty="0" smtClean="0">
                <a:solidFill>
                  <a:schemeClr val="tx2">
                    <a:lumMod val="75000"/>
                  </a:schemeClr>
                </a:solidFill>
                <a:latin typeface="Trebuchet MS" pitchFamily="34" charset="0"/>
              </a:rPr>
              <a:t>Tržne poti</a:t>
            </a:r>
            <a:endParaRPr lang="sl-SI" sz="3200" dirty="0">
              <a:solidFill>
                <a:schemeClr val="tx2">
                  <a:lumMod val="75000"/>
                </a:schemeClr>
              </a:solidFill>
            </a:endParaRPr>
          </a:p>
        </p:txBody>
      </p:sp>
      <p:sp>
        <p:nvSpPr>
          <p:cNvPr id="9" name="Pravokotnik 8"/>
          <p:cNvSpPr/>
          <p:nvPr/>
        </p:nvSpPr>
        <p:spPr>
          <a:xfrm>
            <a:off x="683568" y="2723144"/>
            <a:ext cx="8208912" cy="523220"/>
          </a:xfrm>
          <a:prstGeom prst="rect">
            <a:avLst/>
          </a:prstGeom>
        </p:spPr>
        <p:txBody>
          <a:bodyPr wrap="square">
            <a:spAutoFit/>
          </a:bodyPr>
          <a:lstStyle/>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pic>
        <p:nvPicPr>
          <p:cNvPr id="10" name="Slika 2"/>
          <p:cNvPicPr>
            <a:picLocks noChangeAspect="1"/>
          </p:cNvPicPr>
          <p:nvPr/>
        </p:nvPicPr>
        <p:blipFill>
          <a:blip r:embed="rId3" cstate="print"/>
          <a:srcRect l="8893" t="10674" r="5724" b="11060"/>
          <a:stretch>
            <a:fillRect/>
          </a:stretch>
        </p:blipFill>
        <p:spPr bwMode="auto">
          <a:xfrm>
            <a:off x="5369352" y="697744"/>
            <a:ext cx="1656433" cy="1518714"/>
          </a:xfrm>
          <a:prstGeom prst="rect">
            <a:avLst/>
          </a:prstGeom>
          <a:noFill/>
          <a:ln w="9525">
            <a:noFill/>
            <a:miter lim="800000"/>
            <a:headEnd/>
            <a:tailEnd/>
          </a:ln>
        </p:spPr>
      </p:pic>
      <p:sp>
        <p:nvSpPr>
          <p:cNvPr id="2" name="Pravokotnik 1"/>
          <p:cNvSpPr/>
          <p:nvPr/>
        </p:nvSpPr>
        <p:spPr>
          <a:xfrm>
            <a:off x="754379" y="2216458"/>
            <a:ext cx="7128792" cy="4401205"/>
          </a:xfrm>
          <a:prstGeom prst="rect">
            <a:avLst/>
          </a:prstGeom>
        </p:spPr>
        <p:txBody>
          <a:bodyPr wrap="square">
            <a:spAutoFit/>
          </a:bodyPr>
          <a:lstStyle/>
          <a:p>
            <a:pPr lvl="0" eaLnBrk="0" fontAlgn="base" hangingPunct="0">
              <a:spcBef>
                <a:spcPct val="0"/>
              </a:spcBef>
              <a:spcAft>
                <a:spcPct val="0"/>
              </a:spcAft>
            </a:pPr>
            <a:r>
              <a:rPr lang="sl-SI" sz="2000" dirty="0">
                <a:latin typeface="+mj-lt"/>
                <a:cs typeface="Arial" charset="0"/>
              </a:rPr>
              <a:t>M</a:t>
            </a:r>
            <a:r>
              <a:rPr lang="sl-SI" sz="2000" dirty="0" smtClean="0">
                <a:latin typeface="+mj-lt"/>
                <a:cs typeface="Arial" charset="0"/>
              </a:rPr>
              <a:t>ožne različne kombinacije sledečih tržnih poti ( primer prodaje knjige):</a:t>
            </a:r>
          </a:p>
          <a:p>
            <a:pPr lvl="0" eaLnBrk="0" fontAlgn="base" hangingPunct="0">
              <a:spcBef>
                <a:spcPct val="0"/>
              </a:spcBef>
              <a:spcAft>
                <a:spcPct val="0"/>
              </a:spcAft>
            </a:pPr>
            <a:endParaRPr lang="sl-SI" sz="2000" dirty="0" smtClean="0">
              <a:latin typeface="+mj-lt"/>
              <a:cs typeface="Arial" charset="0"/>
            </a:endParaRPr>
          </a:p>
          <a:p>
            <a:pPr lvl="0" eaLnBrk="0" fontAlgn="base" hangingPunct="0">
              <a:spcBef>
                <a:spcPct val="0"/>
              </a:spcBef>
              <a:spcAft>
                <a:spcPct val="0"/>
              </a:spcAft>
            </a:pPr>
            <a:r>
              <a:rPr lang="sl-SI" sz="2000" dirty="0" smtClean="0">
                <a:solidFill>
                  <a:srgbClr val="000000"/>
                </a:solidFill>
                <a:latin typeface="+mj-lt"/>
                <a:cs typeface="Arial" charset="0"/>
              </a:rPr>
              <a:t> </a:t>
            </a:r>
            <a:r>
              <a:rPr lang="sl-SI" sz="2000" dirty="0">
                <a:solidFill>
                  <a:srgbClr val="000000"/>
                </a:solidFill>
                <a:latin typeface="+mj-lt"/>
                <a:cs typeface="Arial" charset="0"/>
              </a:rPr>
              <a:t>1. Neposredna tržna pot: prodaja knjige preko interneta, </a:t>
            </a:r>
          </a:p>
          <a:p>
            <a:pPr lvl="0" eaLnBrk="0" fontAlgn="base" hangingPunct="0">
              <a:spcBef>
                <a:spcPct val="0"/>
              </a:spcBef>
              <a:spcAft>
                <a:spcPct val="0"/>
              </a:spcAft>
            </a:pPr>
            <a:r>
              <a:rPr lang="sl-SI" sz="2000" dirty="0">
                <a:solidFill>
                  <a:srgbClr val="000000"/>
                </a:solidFill>
                <a:latin typeface="+mj-lt"/>
                <a:cs typeface="Arial" charset="0"/>
              </a:rPr>
              <a:t>na prodajnih predstavitvah, preko telefona, </a:t>
            </a:r>
          </a:p>
          <a:p>
            <a:pPr lvl="0" eaLnBrk="0" fontAlgn="base" hangingPunct="0">
              <a:spcBef>
                <a:spcPct val="0"/>
              </a:spcBef>
              <a:spcAft>
                <a:spcPct val="0"/>
              </a:spcAft>
            </a:pPr>
            <a:r>
              <a:rPr lang="sl-SI" sz="2000" dirty="0">
                <a:solidFill>
                  <a:srgbClr val="000000"/>
                </a:solidFill>
                <a:latin typeface="+mj-lt"/>
                <a:cs typeface="Arial" charset="0"/>
              </a:rPr>
              <a:t>pri čemer ciljamo na končne porabnike. </a:t>
            </a:r>
          </a:p>
          <a:p>
            <a:pPr lvl="0" eaLnBrk="0" fontAlgn="base" hangingPunct="0">
              <a:spcBef>
                <a:spcPct val="0"/>
              </a:spcBef>
              <a:spcAft>
                <a:spcPct val="0"/>
              </a:spcAft>
            </a:pPr>
            <a:r>
              <a:rPr lang="sl-SI" sz="2000" dirty="0">
                <a:solidFill>
                  <a:srgbClr val="000000"/>
                </a:solidFill>
                <a:latin typeface="+mj-lt"/>
                <a:cs typeface="Arial" charset="0"/>
              </a:rPr>
              <a:t>2. Neposredna tržna pot: prodaja knjige preko interneta oz. </a:t>
            </a:r>
          </a:p>
          <a:p>
            <a:pPr lvl="0" eaLnBrk="0" fontAlgn="base" hangingPunct="0">
              <a:spcBef>
                <a:spcPct val="0"/>
              </a:spcBef>
              <a:spcAft>
                <a:spcPct val="0"/>
              </a:spcAft>
            </a:pPr>
            <a:r>
              <a:rPr lang="sl-SI" sz="2000" dirty="0">
                <a:solidFill>
                  <a:srgbClr val="000000"/>
                </a:solidFill>
                <a:latin typeface="+mj-lt"/>
                <a:cs typeface="Arial" charset="0"/>
              </a:rPr>
              <a:t>telefona, pri čemer ciljamo na knjižnice. </a:t>
            </a:r>
          </a:p>
          <a:p>
            <a:pPr lvl="0" eaLnBrk="0" fontAlgn="base" hangingPunct="0">
              <a:spcBef>
                <a:spcPct val="0"/>
              </a:spcBef>
              <a:spcAft>
                <a:spcPct val="0"/>
              </a:spcAft>
            </a:pPr>
            <a:r>
              <a:rPr lang="sl-SI" sz="2000" dirty="0">
                <a:solidFill>
                  <a:srgbClr val="000000"/>
                </a:solidFill>
                <a:latin typeface="+mj-lt"/>
                <a:cs typeface="Arial" charset="0"/>
              </a:rPr>
              <a:t>3. Posredna tržna pot ene ravni: založnik proda knjigo knjigarnam, </a:t>
            </a:r>
          </a:p>
          <a:p>
            <a:pPr lvl="0" eaLnBrk="0" fontAlgn="base" hangingPunct="0">
              <a:spcBef>
                <a:spcPct val="0"/>
              </a:spcBef>
              <a:spcAft>
                <a:spcPct val="0"/>
              </a:spcAft>
            </a:pPr>
            <a:r>
              <a:rPr lang="sl-SI" sz="2000" dirty="0">
                <a:solidFill>
                  <a:srgbClr val="000000"/>
                </a:solidFill>
                <a:latin typeface="+mj-lt"/>
                <a:cs typeface="Arial" charset="0"/>
              </a:rPr>
              <a:t>le-te pa končnim porabnikom.</a:t>
            </a:r>
          </a:p>
          <a:p>
            <a:pPr lvl="0" eaLnBrk="0" fontAlgn="base" hangingPunct="0">
              <a:spcBef>
                <a:spcPct val="0"/>
              </a:spcBef>
              <a:spcAft>
                <a:spcPct val="0"/>
              </a:spcAft>
            </a:pPr>
            <a:r>
              <a:rPr lang="sl-SI" sz="2000" dirty="0">
                <a:solidFill>
                  <a:srgbClr val="000000"/>
                </a:solidFill>
                <a:latin typeface="+mj-lt"/>
                <a:cs typeface="Arial" charset="0"/>
              </a:rPr>
              <a:t>4. Posredna pot ene ravni: založnik preko zastopnika </a:t>
            </a:r>
          </a:p>
          <a:p>
            <a:pPr lvl="0" eaLnBrk="0" fontAlgn="base" hangingPunct="0">
              <a:spcBef>
                <a:spcPct val="0"/>
              </a:spcBef>
              <a:spcAft>
                <a:spcPct val="0"/>
              </a:spcAft>
            </a:pPr>
            <a:r>
              <a:rPr lang="sl-SI" sz="2000" dirty="0">
                <a:solidFill>
                  <a:srgbClr val="000000"/>
                </a:solidFill>
                <a:latin typeface="+mj-lt"/>
                <a:cs typeface="Arial" charset="0"/>
              </a:rPr>
              <a:t>proda knjigo knjižnicam.</a:t>
            </a:r>
          </a:p>
          <a:p>
            <a:pPr lvl="0" eaLnBrk="0" fontAlgn="base" hangingPunct="0">
              <a:spcBef>
                <a:spcPct val="0"/>
              </a:spcBef>
              <a:spcAft>
                <a:spcPct val="0"/>
              </a:spcAft>
            </a:pPr>
            <a:r>
              <a:rPr lang="sl-SI" sz="2000" dirty="0">
                <a:solidFill>
                  <a:srgbClr val="000000"/>
                </a:solidFill>
                <a:latin typeface="+mj-lt"/>
                <a:cs typeface="Arial" charset="0"/>
              </a:rPr>
              <a:t>5. Posredna pot dveh ravni: založnik preko zastopnika proda </a:t>
            </a:r>
          </a:p>
          <a:p>
            <a:pPr lvl="0" eaLnBrk="0" fontAlgn="base" hangingPunct="0">
              <a:spcBef>
                <a:spcPct val="0"/>
              </a:spcBef>
              <a:spcAft>
                <a:spcPct val="0"/>
              </a:spcAft>
            </a:pPr>
            <a:r>
              <a:rPr lang="sl-SI" sz="2000" dirty="0">
                <a:solidFill>
                  <a:srgbClr val="000000"/>
                </a:solidFill>
                <a:latin typeface="+mj-lt"/>
                <a:cs typeface="Arial" charset="0"/>
              </a:rPr>
              <a:t>knjige knjigarnam, le-te pa končno porabnikom. </a:t>
            </a:r>
          </a:p>
        </p:txBody>
      </p:sp>
    </p:spTree>
    <p:extLst>
      <p:ext uri="{BB962C8B-B14F-4D97-AF65-F5344CB8AC3E}">
        <p14:creationId xmlns:p14="http://schemas.microsoft.com/office/powerpoint/2010/main" val="3734117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rof 6"/>
          <p:cNvSpPr/>
          <p:nvPr/>
        </p:nvSpPr>
        <p:spPr>
          <a:xfrm>
            <a:off x="266700" y="2060575"/>
            <a:ext cx="4176713" cy="4076700"/>
          </a:xfrm>
          <a:prstGeom prst="donut">
            <a:avLst>
              <a:gd name="adj" fmla="val 3144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sz="2400" dirty="0">
              <a:solidFill>
                <a:schemeClr val="tx1"/>
              </a:solidFill>
            </a:endParaRPr>
          </a:p>
        </p:txBody>
      </p:sp>
      <p:sp>
        <p:nvSpPr>
          <p:cNvPr id="8" name="Zaobljeni pravokotnik 14"/>
          <p:cNvSpPr/>
          <p:nvPr/>
        </p:nvSpPr>
        <p:spPr>
          <a:xfrm>
            <a:off x="1076325" y="2492375"/>
            <a:ext cx="2503488" cy="720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3200" dirty="0"/>
              <a:t>PREVERJANJE </a:t>
            </a:r>
          </a:p>
        </p:txBody>
      </p:sp>
      <p:sp>
        <p:nvSpPr>
          <p:cNvPr id="9" name="Zaobljeni pravokotnik 14"/>
          <p:cNvSpPr/>
          <p:nvPr/>
        </p:nvSpPr>
        <p:spPr>
          <a:xfrm>
            <a:off x="971550" y="5084763"/>
            <a:ext cx="2679700" cy="720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3200" dirty="0"/>
              <a:t>OCENJEVANJE </a:t>
            </a:r>
          </a:p>
        </p:txBody>
      </p:sp>
      <p:sp>
        <p:nvSpPr>
          <p:cNvPr id="111620" name="Naslov 1"/>
          <p:cNvSpPr>
            <a:spLocks noGrp="1"/>
          </p:cNvSpPr>
          <p:nvPr>
            <p:ph type="title" idx="4294967295"/>
          </p:nvPr>
        </p:nvSpPr>
        <p:spPr>
          <a:xfrm>
            <a:off x="1184938" y="1030566"/>
            <a:ext cx="7886700" cy="1325563"/>
          </a:xfrm>
          <a:ln/>
        </p:spPr>
        <p:txBody>
          <a:bodyPr>
            <a:normAutofit/>
          </a:bodyPr>
          <a:lstStyle/>
          <a:p>
            <a:r>
              <a:rPr lang="sl-SI" sz="3000" dirty="0">
                <a:solidFill>
                  <a:schemeClr val="tx2">
                    <a:lumMod val="75000"/>
                  </a:schemeClr>
                </a:solidFill>
              </a:rPr>
              <a:t>Preverjanje in ocenjevanje BZ </a:t>
            </a:r>
          </a:p>
        </p:txBody>
      </p:sp>
      <p:sp>
        <p:nvSpPr>
          <p:cNvPr id="11" name="Zaobljeni pravokotnik 14"/>
          <p:cNvSpPr/>
          <p:nvPr/>
        </p:nvSpPr>
        <p:spPr>
          <a:xfrm>
            <a:off x="1331913" y="3797300"/>
            <a:ext cx="2016125" cy="661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sz="2000" b="1" dirty="0">
                <a:solidFill>
                  <a:srgbClr val="FF9966"/>
                </a:solidFill>
              </a:rPr>
              <a:t>PREMOŽENJE</a:t>
            </a:r>
          </a:p>
        </p:txBody>
      </p:sp>
      <p:sp>
        <p:nvSpPr>
          <p:cNvPr id="12" name="Rectangle 11"/>
          <p:cNvSpPr/>
          <p:nvPr/>
        </p:nvSpPr>
        <p:spPr>
          <a:xfrm>
            <a:off x="4484490" y="2276872"/>
            <a:ext cx="4598987" cy="3416320"/>
          </a:xfrm>
          <a:prstGeom prst="rect">
            <a:avLst/>
          </a:prstGeom>
        </p:spPr>
        <p:txBody>
          <a:bodyPr>
            <a:spAutoFit/>
          </a:bodyPr>
          <a:lstStyle/>
          <a:p>
            <a:pPr marL="457200" indent="-457200">
              <a:buFont typeface="Arial" panose="020B0604020202020204" pitchFamily="34" charset="0"/>
              <a:buChar char="•"/>
              <a:defRPr/>
            </a:pPr>
            <a:r>
              <a:rPr lang="sl-SI" sz="2400" dirty="0">
                <a:latin typeface="+mn-lt"/>
                <a:cs typeface="+mn-cs"/>
              </a:rPr>
              <a:t>Razumi svoje porabnike. </a:t>
            </a:r>
            <a:endParaRPr lang="en-US" sz="2400" dirty="0">
              <a:latin typeface="+mn-lt"/>
              <a:cs typeface="+mn-cs"/>
            </a:endParaRPr>
          </a:p>
          <a:p>
            <a:pPr marL="457200" indent="-457200">
              <a:buFont typeface="Arial" panose="020B0604020202020204" pitchFamily="34" charset="0"/>
              <a:buChar char="•"/>
              <a:defRPr/>
            </a:pPr>
            <a:r>
              <a:rPr lang="sl-SI" sz="2400" dirty="0">
                <a:latin typeface="+mn-lt"/>
                <a:cs typeface="+mn-cs"/>
              </a:rPr>
              <a:t>Povabi jih k soustvarjanju BZ. </a:t>
            </a:r>
            <a:endParaRPr lang="en-US" sz="2400" dirty="0">
              <a:latin typeface="+mn-lt"/>
              <a:cs typeface="+mn-cs"/>
            </a:endParaRPr>
          </a:p>
          <a:p>
            <a:pPr marL="457200" indent="-457200">
              <a:buFont typeface="Arial" panose="020B0604020202020204" pitchFamily="34" charset="0"/>
              <a:buChar char="•"/>
              <a:defRPr/>
            </a:pPr>
            <a:r>
              <a:rPr lang="sl-SI" sz="2400" dirty="0">
                <a:latin typeface="+mn-lt"/>
                <a:cs typeface="+mn-cs"/>
              </a:rPr>
              <a:t>Preverjaj posamezne ideje gradnikov BZ (zgodbe, vizualnih elementov, komunikacije…)</a:t>
            </a:r>
          </a:p>
          <a:p>
            <a:pPr marL="457200" indent="-457200">
              <a:buFont typeface="Arial" panose="020B0604020202020204" pitchFamily="34" charset="0"/>
              <a:buChar char="•"/>
              <a:defRPr/>
            </a:pPr>
            <a:r>
              <a:rPr lang="sl-SI" sz="2400" dirty="0">
                <a:latin typeface="+mn-lt"/>
                <a:cs typeface="+mn-cs"/>
              </a:rPr>
              <a:t>Vedi, kako interpretirati in uporabiti porabnikove informacije: vendar vedi, da je razvoj BZ tvoja stvar</a:t>
            </a:r>
            <a:r>
              <a:rPr lang="sl-SI" sz="2400" dirty="0" smtClean="0">
                <a:latin typeface="+mn-lt"/>
                <a:cs typeface="+mn-cs"/>
              </a:rPr>
              <a:t>!</a:t>
            </a:r>
            <a:endParaRPr lang="sl-SI" sz="2400" dirty="0">
              <a:latin typeface="Times New Roman" pitchFamily="18" charset="0"/>
              <a:cs typeface="+mn-cs"/>
            </a:endParaRPr>
          </a:p>
        </p:txBody>
      </p:sp>
    </p:spTree>
    <p:extLst>
      <p:ext uri="{BB962C8B-B14F-4D97-AF65-F5344CB8AC3E}">
        <p14:creationId xmlns:p14="http://schemas.microsoft.com/office/powerpoint/2010/main" val="3805170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389051" y="1650599"/>
            <a:ext cx="6468535" cy="965969"/>
          </a:xfrm>
        </p:spPr>
        <p:txBody>
          <a:bodyPr>
            <a:normAutofit fontScale="90000"/>
          </a:bodyPr>
          <a:lstStyle/>
          <a:p>
            <a:r>
              <a:rPr lang="sl-SI" sz="3200" kern="0" dirty="0" smtClean="0">
                <a:solidFill>
                  <a:schemeClr val="tx2">
                    <a:lumMod val="75000"/>
                  </a:schemeClr>
                </a:solidFill>
                <a:latin typeface="Trebuchet MS" pitchFamily="34" charset="0"/>
              </a:rPr>
              <a:t>Koga in kako vključiti v preverjanje in ocenjevanje BZ?</a:t>
            </a:r>
            <a:endParaRPr lang="sl-SI" sz="3200" dirty="0">
              <a:solidFill>
                <a:schemeClr val="tx2">
                  <a:lumMod val="75000"/>
                </a:schemeClr>
              </a:solidFill>
            </a:endParaRPr>
          </a:p>
        </p:txBody>
      </p:sp>
      <p:sp>
        <p:nvSpPr>
          <p:cNvPr id="9" name="Pravokotnik 8"/>
          <p:cNvSpPr/>
          <p:nvPr/>
        </p:nvSpPr>
        <p:spPr>
          <a:xfrm>
            <a:off x="683568" y="2996952"/>
            <a:ext cx="3744416" cy="245913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US" sz="2800" dirty="0" err="1" smtClean="0">
                <a:solidFill>
                  <a:srgbClr val="000000"/>
                </a:solidFill>
              </a:rPr>
              <a:t>Poten</a:t>
            </a:r>
            <a:r>
              <a:rPr lang="sl-SI" sz="2800" dirty="0" err="1">
                <a:solidFill>
                  <a:srgbClr val="000000"/>
                </a:solidFill>
              </a:rPr>
              <a:t>cialne</a:t>
            </a:r>
            <a:r>
              <a:rPr lang="sl-SI" sz="2800" dirty="0">
                <a:solidFill>
                  <a:srgbClr val="000000"/>
                </a:solidFill>
              </a:rPr>
              <a:t> porabnike</a:t>
            </a:r>
          </a:p>
          <a:p>
            <a:pPr marL="228600" lvl="0" indent="-228600">
              <a:lnSpc>
                <a:spcPct val="90000"/>
              </a:lnSpc>
              <a:spcBef>
                <a:spcPts val="1000"/>
              </a:spcBef>
              <a:buFont typeface="Arial" panose="020B0604020202020204" pitchFamily="34" charset="0"/>
              <a:buChar char="•"/>
              <a:defRPr/>
            </a:pPr>
            <a:r>
              <a:rPr lang="sl-SI" sz="2800" dirty="0">
                <a:solidFill>
                  <a:srgbClr val="000000"/>
                </a:solidFill>
              </a:rPr>
              <a:t>Prijatelje</a:t>
            </a:r>
          </a:p>
          <a:p>
            <a:pPr marL="228600" lvl="0" indent="-228600">
              <a:lnSpc>
                <a:spcPct val="90000"/>
              </a:lnSpc>
              <a:spcBef>
                <a:spcPts val="1000"/>
              </a:spcBef>
              <a:buFont typeface="Arial" panose="020B0604020202020204" pitchFamily="34" charset="0"/>
              <a:buChar char="•"/>
              <a:defRPr/>
            </a:pPr>
            <a:r>
              <a:rPr lang="sl-SI" sz="2800" dirty="0">
                <a:solidFill>
                  <a:srgbClr val="000000"/>
                </a:solidFill>
              </a:rPr>
              <a:t>Začetne navdušence</a:t>
            </a:r>
          </a:p>
          <a:p>
            <a:pPr marL="228600" lvl="0" indent="-228600">
              <a:lnSpc>
                <a:spcPct val="90000"/>
              </a:lnSpc>
              <a:spcBef>
                <a:spcPts val="1000"/>
              </a:spcBef>
              <a:buFont typeface="Arial" panose="020B0604020202020204" pitchFamily="34" charset="0"/>
              <a:buChar char="•"/>
              <a:defRPr/>
            </a:pPr>
            <a:r>
              <a:rPr lang="sl-SI" sz="2800" dirty="0">
                <a:solidFill>
                  <a:srgbClr val="000000"/>
                </a:solidFill>
              </a:rPr>
              <a:t>Pretekle porabnike</a:t>
            </a:r>
            <a:endParaRPr lang="en-US" sz="2800" dirty="0">
              <a:solidFill>
                <a:srgbClr val="000000"/>
              </a:solidFill>
            </a:endParaRPr>
          </a:p>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sp>
        <p:nvSpPr>
          <p:cNvPr id="11" name="Pravokotnik 10"/>
          <p:cNvSpPr/>
          <p:nvPr/>
        </p:nvSpPr>
        <p:spPr>
          <a:xfrm>
            <a:off x="4761616" y="2946190"/>
            <a:ext cx="3744416" cy="323473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US" sz="2800" dirty="0">
                <a:solidFill>
                  <a:srgbClr val="000000"/>
                </a:solidFill>
              </a:rPr>
              <a:t>Et</a:t>
            </a:r>
            <a:r>
              <a:rPr lang="sl-SI" sz="2800" dirty="0" err="1">
                <a:solidFill>
                  <a:srgbClr val="000000"/>
                </a:solidFill>
              </a:rPr>
              <a:t>nografija</a:t>
            </a:r>
            <a:r>
              <a:rPr lang="en-US" sz="2800" dirty="0">
                <a:solidFill>
                  <a:srgbClr val="000000"/>
                </a:solidFill>
              </a:rPr>
              <a:t> </a:t>
            </a:r>
            <a:r>
              <a:rPr lang="en-US" sz="2800" dirty="0" smtClean="0">
                <a:solidFill>
                  <a:srgbClr val="000000"/>
                </a:solidFill>
              </a:rPr>
              <a:t>(</a:t>
            </a:r>
            <a:r>
              <a:rPr lang="en-US" sz="2800" dirty="0" err="1" smtClean="0">
                <a:solidFill>
                  <a:srgbClr val="000000"/>
                </a:solidFill>
              </a:rPr>
              <a:t>Bellabeat</a:t>
            </a:r>
            <a:r>
              <a:rPr lang="en-US" sz="2800" dirty="0">
                <a:solidFill>
                  <a:srgbClr val="000000"/>
                </a:solidFill>
              </a:rPr>
              <a:t>)  - </a:t>
            </a:r>
            <a:r>
              <a:rPr lang="sl-SI" sz="2800" dirty="0">
                <a:solidFill>
                  <a:srgbClr val="000000"/>
                </a:solidFill>
              </a:rPr>
              <a:t>opazovanje porabnikov v okolju</a:t>
            </a:r>
            <a:endParaRPr lang="en-US" sz="2800" dirty="0">
              <a:solidFill>
                <a:srgbClr val="000000"/>
              </a:solidFill>
            </a:endParaRPr>
          </a:p>
          <a:p>
            <a:pPr marL="228600" lvl="0" indent="-228600">
              <a:lnSpc>
                <a:spcPct val="90000"/>
              </a:lnSpc>
              <a:spcBef>
                <a:spcPts val="1000"/>
              </a:spcBef>
              <a:buFont typeface="Arial" panose="020B0604020202020204" pitchFamily="34" charset="0"/>
              <a:buChar char="•"/>
              <a:defRPr/>
            </a:pPr>
            <a:r>
              <a:rPr lang="en-US" sz="2800" dirty="0" err="1">
                <a:solidFill>
                  <a:srgbClr val="000000"/>
                </a:solidFill>
              </a:rPr>
              <a:t>Netnogra</a:t>
            </a:r>
            <a:r>
              <a:rPr lang="sl-SI" sz="2800" dirty="0" smtClean="0">
                <a:solidFill>
                  <a:srgbClr val="000000"/>
                </a:solidFill>
              </a:rPr>
              <a:t>fija</a:t>
            </a:r>
          </a:p>
          <a:p>
            <a:pPr marL="228600" lvl="0" indent="-228600">
              <a:lnSpc>
                <a:spcPct val="90000"/>
              </a:lnSpc>
              <a:spcBef>
                <a:spcPts val="1000"/>
              </a:spcBef>
              <a:buFont typeface="Arial" panose="020B0604020202020204" pitchFamily="34" charset="0"/>
              <a:buChar char="•"/>
              <a:defRPr/>
            </a:pPr>
            <a:r>
              <a:rPr lang="en-US" sz="2800" dirty="0" err="1" smtClean="0">
                <a:solidFill>
                  <a:srgbClr val="000000"/>
                </a:solidFill>
              </a:rPr>
              <a:t>Interv</a:t>
            </a:r>
            <a:r>
              <a:rPr lang="sl-SI" sz="2800" dirty="0" err="1">
                <a:solidFill>
                  <a:srgbClr val="000000"/>
                </a:solidFill>
              </a:rPr>
              <a:t>juji</a:t>
            </a:r>
            <a:endParaRPr lang="sl-SI" sz="2800" dirty="0">
              <a:solidFill>
                <a:srgbClr val="000000"/>
              </a:solidFill>
            </a:endParaRPr>
          </a:p>
          <a:p>
            <a:pPr marL="228600" lvl="0" indent="-228600">
              <a:lnSpc>
                <a:spcPct val="90000"/>
              </a:lnSpc>
              <a:spcBef>
                <a:spcPts val="1000"/>
              </a:spcBef>
              <a:buFont typeface="Arial" panose="020B0604020202020204" pitchFamily="34" charset="0"/>
              <a:buChar char="•"/>
              <a:defRPr/>
            </a:pPr>
            <a:r>
              <a:rPr lang="sl-SI" sz="2800" dirty="0">
                <a:solidFill>
                  <a:srgbClr val="000000"/>
                </a:solidFill>
              </a:rPr>
              <a:t>Vprašalniki</a:t>
            </a:r>
          </a:p>
          <a:p>
            <a:pPr lvl="0" algn="ctr" eaLnBrk="0" fontAlgn="base" hangingPunct="0">
              <a:spcBef>
                <a:spcPct val="0"/>
              </a:spcBef>
              <a:spcAft>
                <a:spcPct val="0"/>
              </a:spcAft>
              <a:defRPr/>
            </a:pPr>
            <a:r>
              <a:rPr lang="sl-SI" sz="2800" b="1" i="1" dirty="0">
                <a:solidFill>
                  <a:schemeClr val="tx2">
                    <a:lumMod val="75000"/>
                  </a:schemeClr>
                </a:solidFill>
                <a:latin typeface="+mj-lt"/>
                <a:cs typeface="Arial" charset="0"/>
              </a:rPr>
              <a:t>			</a:t>
            </a:r>
            <a:endParaRPr lang="sl-SI" sz="2800" b="1" dirty="0">
              <a:solidFill>
                <a:schemeClr val="tx2">
                  <a:lumMod val="75000"/>
                </a:schemeClr>
              </a:solidFill>
              <a:latin typeface="+mj-lt"/>
              <a:cs typeface="Arial" charset="0"/>
            </a:endParaRPr>
          </a:p>
        </p:txBody>
      </p:sp>
    </p:spTree>
    <p:extLst>
      <p:ext uri="{BB962C8B-B14F-4D97-AF65-F5344CB8AC3E}">
        <p14:creationId xmlns:p14="http://schemas.microsoft.com/office/powerpoint/2010/main" val="17782293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157698" name="Picture 2" descr="Image result for brand"/>
          <p:cNvPicPr>
            <a:picLocks noChangeAspect="1" noChangeArrowheads="1"/>
          </p:cNvPicPr>
          <p:nvPr/>
        </p:nvPicPr>
        <p:blipFill>
          <a:blip r:embed="rId2" cstate="print"/>
          <a:srcRect/>
          <a:stretch>
            <a:fillRect/>
          </a:stretch>
        </p:blipFill>
        <p:spPr bwMode="auto">
          <a:xfrm>
            <a:off x="0" y="285328"/>
            <a:ext cx="9144000" cy="6096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331640" y="2765995"/>
            <a:ext cx="5940152" cy="965969"/>
          </a:xfrm>
        </p:spPr>
        <p:txBody>
          <a:bodyPr>
            <a:normAutofit/>
          </a:bodyPr>
          <a:lstStyle/>
          <a:p>
            <a:r>
              <a:rPr lang="sl-SI" sz="4500" dirty="0" smtClean="0">
                <a:solidFill>
                  <a:schemeClr val="tx2">
                    <a:lumMod val="75000"/>
                  </a:schemeClr>
                </a:solidFill>
              </a:rPr>
              <a:t>Diskusija</a:t>
            </a:r>
            <a:endParaRPr lang="sl-SI" sz="4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Tree>
    <p:extLst>
      <p:ext uri="{BB962C8B-B14F-4D97-AF65-F5344CB8AC3E}">
        <p14:creationId xmlns:p14="http://schemas.microsoft.com/office/powerpoint/2010/main" val="93337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683568" y="2708920"/>
            <a:ext cx="7772400" cy="1470025"/>
          </a:xfrm>
        </p:spPr>
        <p:txBody>
          <a:bodyPr>
            <a:normAutofit/>
          </a:bodyPr>
          <a:lstStyle/>
          <a:p>
            <a:r>
              <a:rPr lang="sl-SI" sz="4500" dirty="0" smtClean="0">
                <a:solidFill>
                  <a:schemeClr val="tx2">
                    <a:lumMod val="75000"/>
                  </a:schemeClr>
                </a:solidFill>
              </a:rPr>
              <a:t>1. </a:t>
            </a:r>
            <a:r>
              <a:rPr lang="sl-SI" sz="4500" dirty="0">
                <a:solidFill>
                  <a:schemeClr val="tx2">
                    <a:lumMod val="75000"/>
                  </a:schemeClr>
                </a:solidFill>
              </a:rPr>
              <a:t>d</a:t>
            </a:r>
            <a:r>
              <a:rPr lang="sl-SI" sz="4500" dirty="0" smtClean="0">
                <a:solidFill>
                  <a:schemeClr val="tx2">
                    <a:lumMod val="75000"/>
                  </a:schemeClr>
                </a:solidFill>
              </a:rPr>
              <a:t>el delavnice</a:t>
            </a:r>
            <a:endParaRPr lang="sl-SI" sz="4500" dirty="0">
              <a:solidFill>
                <a:schemeClr val="tx2">
                  <a:lumMod val="75000"/>
                </a:schemeClr>
              </a:solidFill>
            </a:endParaRPr>
          </a:p>
        </p:txBody>
      </p:sp>
    </p:spTree>
    <p:extLst>
      <p:ext uri="{BB962C8B-B14F-4D97-AF65-F5344CB8AC3E}">
        <p14:creationId xmlns:p14="http://schemas.microsoft.com/office/powerpoint/2010/main" val="13846443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539552" y="2708920"/>
            <a:ext cx="7772400" cy="1470025"/>
          </a:xfrm>
        </p:spPr>
        <p:txBody>
          <a:bodyPr>
            <a:noAutofit/>
          </a:bodyPr>
          <a:lstStyle/>
          <a:p>
            <a:r>
              <a:rPr lang="sl-SI" sz="4500" dirty="0" smtClean="0">
                <a:solidFill>
                  <a:schemeClr val="tx2">
                    <a:lumMod val="75000"/>
                  </a:schemeClr>
                </a:solidFill>
              </a:rPr>
              <a:t/>
            </a:r>
            <a:br>
              <a:rPr lang="sl-SI" sz="4500" dirty="0" smtClean="0">
                <a:solidFill>
                  <a:schemeClr val="tx2">
                    <a:lumMod val="75000"/>
                  </a:schemeClr>
                </a:solidFill>
              </a:rPr>
            </a:br>
            <a:r>
              <a:rPr lang="sl-SI" sz="4500" dirty="0">
                <a:solidFill>
                  <a:schemeClr val="tx2">
                    <a:lumMod val="75000"/>
                  </a:schemeClr>
                </a:solidFill>
              </a:rPr>
              <a:t/>
            </a:r>
            <a:br>
              <a:rPr lang="sl-SI" sz="4500" dirty="0">
                <a:solidFill>
                  <a:schemeClr val="tx2">
                    <a:lumMod val="75000"/>
                  </a:schemeClr>
                </a:solidFill>
              </a:rPr>
            </a:br>
            <a:r>
              <a:rPr lang="sl-SI" sz="4500" b="1" dirty="0" smtClean="0">
                <a:solidFill>
                  <a:schemeClr val="tx2">
                    <a:lumMod val="75000"/>
                  </a:schemeClr>
                </a:solidFill>
              </a:rPr>
              <a:t>Zaključek in sklepne misli</a:t>
            </a:r>
            <a:br>
              <a:rPr lang="sl-SI" sz="4500" b="1" dirty="0" smtClean="0">
                <a:solidFill>
                  <a:schemeClr val="tx2">
                    <a:lumMod val="75000"/>
                  </a:schemeClr>
                </a:solidFill>
              </a:rPr>
            </a:br>
            <a:r>
              <a:rPr lang="sl-SI" sz="4500" b="1" dirty="0">
                <a:solidFill>
                  <a:schemeClr val="tx2">
                    <a:lumMod val="75000"/>
                  </a:schemeClr>
                </a:solidFill>
              </a:rPr>
              <a:t/>
            </a:r>
            <a:br>
              <a:rPr lang="sl-SI" sz="4500" b="1" dirty="0">
                <a:solidFill>
                  <a:schemeClr val="tx2">
                    <a:lumMod val="75000"/>
                  </a:schemeClr>
                </a:solidFill>
              </a:rPr>
            </a:br>
            <a:r>
              <a:rPr lang="sl-SI" sz="4500" dirty="0" smtClean="0">
                <a:solidFill>
                  <a:schemeClr val="tx2">
                    <a:lumMod val="75000"/>
                  </a:schemeClr>
                </a:solidFill>
              </a:rPr>
              <a:t/>
            </a:r>
            <a:br>
              <a:rPr lang="sl-SI" sz="4500" dirty="0" smtClean="0">
                <a:solidFill>
                  <a:schemeClr val="tx2">
                    <a:lumMod val="75000"/>
                  </a:schemeClr>
                </a:solidFill>
              </a:rPr>
            </a:br>
            <a:r>
              <a:rPr lang="sl-SI" sz="4500" dirty="0" err="1" smtClean="0">
                <a:solidFill>
                  <a:schemeClr val="tx2">
                    <a:lumMod val="75000"/>
                  </a:schemeClr>
                </a:solidFill>
              </a:rPr>
              <a:t>dejan.sraml@ozs.si</a:t>
            </a:r>
            <a:r>
              <a:rPr lang="sl-SI" sz="4500" dirty="0" smtClean="0">
                <a:solidFill>
                  <a:schemeClr val="tx2">
                    <a:lumMod val="75000"/>
                  </a:schemeClr>
                </a:solidFill>
              </a:rPr>
              <a:t/>
            </a:r>
            <a:br>
              <a:rPr lang="sl-SI" sz="4500" dirty="0" smtClean="0">
                <a:solidFill>
                  <a:schemeClr val="tx2">
                    <a:lumMod val="75000"/>
                  </a:schemeClr>
                </a:solidFill>
              </a:rPr>
            </a:br>
            <a:r>
              <a:rPr lang="sl-SI" sz="4500" dirty="0" err="1" smtClean="0">
                <a:solidFill>
                  <a:schemeClr val="tx2">
                    <a:lumMod val="75000"/>
                  </a:schemeClr>
                </a:solidFill>
              </a:rPr>
              <a:t>www.ooz</a:t>
            </a:r>
            <a:r>
              <a:rPr lang="sl-SI" sz="4500" dirty="0" smtClean="0">
                <a:solidFill>
                  <a:schemeClr val="tx2">
                    <a:lumMod val="75000"/>
                  </a:schemeClr>
                </a:solidFill>
              </a:rPr>
              <a:t>-</a:t>
            </a:r>
            <a:r>
              <a:rPr lang="sl-SI" sz="4500" dirty="0" err="1" smtClean="0">
                <a:solidFill>
                  <a:schemeClr val="tx2">
                    <a:lumMod val="75000"/>
                  </a:schemeClr>
                </a:solidFill>
              </a:rPr>
              <a:t>logatec.si</a:t>
            </a:r>
            <a:endParaRPr lang="sl-SI" sz="4500" dirty="0">
              <a:solidFill>
                <a:schemeClr val="tx2">
                  <a:lumMod val="75000"/>
                </a:schemeClr>
              </a:solidFill>
            </a:endParaRPr>
          </a:p>
        </p:txBody>
      </p:sp>
    </p:spTree>
    <p:extLst>
      <p:ext uri="{BB962C8B-B14F-4D97-AF65-F5344CB8AC3E}">
        <p14:creationId xmlns:p14="http://schemas.microsoft.com/office/powerpoint/2010/main" val="41019832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426B7F"/>
        </a:solidFill>
        <a:effectLst/>
      </p:bgPr>
    </p:bg>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cstate="print">
            <a:alphaModFix/>
          </a:blip>
          <a:srcRect/>
          <a:stretch/>
        </p:blipFill>
        <p:spPr>
          <a:xfrm>
            <a:off x="445881" y="460813"/>
            <a:ext cx="2098536" cy="455427"/>
          </a:xfrm>
          <a:prstGeom prst="rect">
            <a:avLst/>
          </a:prstGeom>
          <a:noFill/>
          <a:ln>
            <a:noFill/>
          </a:ln>
        </p:spPr>
      </p:pic>
      <p:sp>
        <p:nvSpPr>
          <p:cNvPr id="160" name="Shape 160"/>
          <p:cNvSpPr txBox="1">
            <a:spLocks noGrp="1"/>
          </p:cNvSpPr>
          <p:nvPr>
            <p:ph type="title"/>
          </p:nvPr>
        </p:nvSpPr>
        <p:spPr>
          <a:xfrm>
            <a:off x="1779104" y="5476461"/>
            <a:ext cx="6460435" cy="587463"/>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lt1"/>
              </a:buClr>
              <a:buSzPts val="3600"/>
              <a:buFont typeface="Georgia"/>
              <a:buNone/>
            </a:pPr>
            <a:r>
              <a:rPr lang="en-US" sz="3600" b="0" i="0" u="none" strike="noStrike" cap="none">
                <a:solidFill>
                  <a:schemeClr val="lt1"/>
                </a:solidFill>
                <a:latin typeface="Georgia"/>
                <a:ea typeface="Georgia"/>
                <a:cs typeface="Georgia"/>
                <a:sym typeface="Georgia"/>
              </a:rPr>
              <a:t>Hvala za pozornost.</a:t>
            </a:r>
            <a:endParaRPr sz="3600" b="0" i="0" u="none" strike="noStrike" cap="none">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208223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151620" y="1556792"/>
            <a:ext cx="6624736" cy="1152128"/>
          </a:xfrm>
        </p:spPr>
        <p:txBody>
          <a:bodyPr>
            <a:normAutofit/>
          </a:bodyPr>
          <a:lstStyle/>
          <a:p>
            <a:r>
              <a:rPr lang="sl-SI" sz="3500" dirty="0" smtClean="0">
                <a:solidFill>
                  <a:schemeClr val="tx2">
                    <a:lumMod val="75000"/>
                  </a:schemeClr>
                </a:solidFill>
              </a:rPr>
              <a:t>Razumevanje blagovnih znamk</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251520" y="2564904"/>
            <a:ext cx="8424936" cy="36160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sl-SI" sz="2400" i="1" dirty="0" smtClean="0">
                <a:solidFill>
                  <a:schemeClr val="tx2">
                    <a:lumMod val="75000"/>
                  </a:schemeClr>
                </a:solidFill>
              </a:rPr>
              <a:t>Blagovna znamka včasih </a:t>
            </a:r>
            <a:r>
              <a:rPr lang="sl-SI" sz="2400" dirty="0" smtClean="0">
                <a:solidFill>
                  <a:schemeClr val="tx2">
                    <a:lumMod val="75000"/>
                  </a:schemeClr>
                </a:solidFill>
              </a:rPr>
              <a:t>(</a:t>
            </a:r>
            <a:r>
              <a:rPr lang="sl-SI" sz="2400" dirty="0" err="1" smtClean="0">
                <a:solidFill>
                  <a:schemeClr val="tx2">
                    <a:lumMod val="75000"/>
                  </a:schemeClr>
                </a:solidFill>
              </a:rPr>
              <a:t>Kotler</a:t>
            </a:r>
            <a:r>
              <a:rPr lang="sl-SI" sz="2400" dirty="0" smtClean="0">
                <a:solidFill>
                  <a:schemeClr val="tx2">
                    <a:lumMod val="75000"/>
                  </a:schemeClr>
                </a:solidFill>
              </a:rPr>
              <a:t>, </a:t>
            </a:r>
            <a:r>
              <a:rPr lang="sl-SI" sz="2400" dirty="0">
                <a:solidFill>
                  <a:schemeClr val="tx2">
                    <a:lumMod val="75000"/>
                  </a:schemeClr>
                </a:solidFill>
              </a:rPr>
              <a:t>1998</a:t>
            </a:r>
            <a:r>
              <a:rPr lang="sl-SI" sz="2400" dirty="0" smtClean="0">
                <a:solidFill>
                  <a:schemeClr val="tx2">
                    <a:lumMod val="75000"/>
                  </a:schemeClr>
                </a:solidFill>
              </a:rPr>
              <a:t>): BZ je </a:t>
            </a:r>
            <a:r>
              <a:rPr lang="sl-SI" sz="2400" dirty="0">
                <a:solidFill>
                  <a:schemeClr val="tx2">
                    <a:lumMod val="75000"/>
                  </a:schemeClr>
                </a:solidFill>
              </a:rPr>
              <a:t>ime, izraz, znak, simbol, dizajn ali </a:t>
            </a:r>
            <a:r>
              <a:rPr lang="sl-SI" sz="2400" dirty="0" smtClean="0">
                <a:solidFill>
                  <a:schemeClr val="tx2">
                    <a:lumMod val="75000"/>
                  </a:schemeClr>
                </a:solidFill>
              </a:rPr>
              <a:t>kombinacija </a:t>
            </a:r>
            <a:r>
              <a:rPr lang="sl-SI" sz="2400" dirty="0">
                <a:solidFill>
                  <a:schemeClr val="tx2">
                    <a:lumMod val="75000"/>
                  </a:schemeClr>
                </a:solidFill>
              </a:rPr>
              <a:t>naštetih, s pomočjo katerih je možno razlikovati izdelke ali storitve med konkurenti. </a:t>
            </a:r>
            <a:endParaRPr lang="sl-SI" sz="2400" dirty="0" smtClean="0">
              <a:solidFill>
                <a:schemeClr val="tx2">
                  <a:lumMod val="75000"/>
                </a:schemeClr>
              </a:solidFill>
            </a:endParaRPr>
          </a:p>
          <a:p>
            <a:pPr marL="457200" indent="-457200" algn="l">
              <a:buFont typeface="Arial" panose="020B0604020202020204" pitchFamily="34" charset="0"/>
              <a:buChar char="•"/>
            </a:pPr>
            <a:endParaRPr lang="sl-SI" sz="2400" dirty="0" smtClean="0">
              <a:solidFill>
                <a:schemeClr val="tx2">
                  <a:lumMod val="75000"/>
                </a:schemeClr>
              </a:solidFill>
            </a:endParaRPr>
          </a:p>
          <a:p>
            <a:pPr marL="457200" indent="-457200" algn="l">
              <a:buFont typeface="Arial" panose="020B0604020202020204" pitchFamily="34" charset="0"/>
              <a:buChar char="•"/>
            </a:pPr>
            <a:r>
              <a:rPr lang="sl-SI" sz="2400" i="1" dirty="0" smtClean="0">
                <a:solidFill>
                  <a:schemeClr val="tx2">
                    <a:lumMod val="75000"/>
                  </a:schemeClr>
                </a:solidFill>
              </a:rPr>
              <a:t>Blagovna </a:t>
            </a:r>
            <a:r>
              <a:rPr lang="sl-SI" sz="2400" i="1" dirty="0">
                <a:solidFill>
                  <a:schemeClr val="tx2">
                    <a:lumMod val="75000"/>
                  </a:schemeClr>
                </a:solidFill>
              </a:rPr>
              <a:t>znamka </a:t>
            </a:r>
            <a:r>
              <a:rPr lang="sl-SI" sz="2400" i="1" dirty="0" smtClean="0">
                <a:solidFill>
                  <a:schemeClr val="tx2">
                    <a:lumMod val="75000"/>
                  </a:schemeClr>
                </a:solidFill>
              </a:rPr>
              <a:t>danes </a:t>
            </a:r>
            <a:r>
              <a:rPr lang="sl-SI" sz="2400" dirty="0" smtClean="0">
                <a:solidFill>
                  <a:schemeClr val="tx2">
                    <a:lumMod val="75000"/>
                  </a:schemeClr>
                </a:solidFill>
              </a:rPr>
              <a:t>(Gardner </a:t>
            </a:r>
            <a:r>
              <a:rPr lang="sl-SI" sz="2400" dirty="0">
                <a:solidFill>
                  <a:schemeClr val="tx2">
                    <a:lumMod val="75000"/>
                  </a:schemeClr>
                </a:solidFill>
              </a:rPr>
              <a:t>in </a:t>
            </a:r>
            <a:r>
              <a:rPr lang="sl-SI" sz="2400" dirty="0" smtClean="0">
                <a:solidFill>
                  <a:schemeClr val="tx2">
                    <a:lumMod val="75000"/>
                  </a:schemeClr>
                </a:solidFill>
              </a:rPr>
              <a:t>Cooper, 2014; K. </a:t>
            </a:r>
            <a:r>
              <a:rPr lang="sl-SI" sz="2400" dirty="0" err="1" smtClean="0">
                <a:solidFill>
                  <a:schemeClr val="tx2">
                    <a:lumMod val="75000"/>
                  </a:schemeClr>
                </a:solidFill>
              </a:rPr>
              <a:t>Ruzzier</a:t>
            </a:r>
            <a:r>
              <a:rPr lang="sl-SI" sz="2400" dirty="0" smtClean="0">
                <a:solidFill>
                  <a:schemeClr val="tx2">
                    <a:lumMod val="75000"/>
                  </a:schemeClr>
                </a:solidFill>
              </a:rPr>
              <a:t> in </a:t>
            </a:r>
            <a:r>
              <a:rPr lang="sl-SI" sz="2400" dirty="0" err="1" smtClean="0">
                <a:solidFill>
                  <a:schemeClr val="tx2">
                    <a:lumMod val="75000"/>
                  </a:schemeClr>
                </a:solidFill>
              </a:rPr>
              <a:t>Ruzzier</a:t>
            </a:r>
            <a:r>
              <a:rPr lang="sl-SI" sz="2400" dirty="0" smtClean="0">
                <a:solidFill>
                  <a:schemeClr val="tx2">
                    <a:lumMod val="75000"/>
                  </a:schemeClr>
                </a:solidFill>
              </a:rPr>
              <a:t>, 2015): danes je BZ razumljena veliko širše – kot obljuba, zaščitni znak, pozicija, ime, percepcija, dober občutek, osebnost, pričakovanje, esenca unikatne zgodbe, </a:t>
            </a:r>
            <a:r>
              <a:rPr lang="sl-SI" sz="2400" dirty="0" err="1" smtClean="0">
                <a:solidFill>
                  <a:schemeClr val="tx2">
                    <a:lumMod val="75000"/>
                  </a:schemeClr>
                </a:solidFill>
              </a:rPr>
              <a:t>design</a:t>
            </a:r>
            <a:r>
              <a:rPr lang="sl-SI" sz="2400" dirty="0" smtClean="0">
                <a:solidFill>
                  <a:schemeClr val="tx2">
                    <a:lumMod val="75000"/>
                  </a:schemeClr>
                </a:solidFill>
              </a:rPr>
              <a:t>, vizija, vrednote, ugled, edinstvena ideja ali koncept, način oglaševanja</a:t>
            </a:r>
            <a:r>
              <a:rPr lang="sl-SI" sz="2400" dirty="0">
                <a:solidFill>
                  <a:schemeClr val="tx2">
                    <a:lumMod val="75000"/>
                  </a:schemeClr>
                </a:solidFill>
              </a:rPr>
              <a:t>, </a:t>
            </a:r>
            <a:r>
              <a:rPr lang="sl-SI" sz="2400" dirty="0" smtClean="0">
                <a:solidFill>
                  <a:schemeClr val="tx2">
                    <a:lumMod val="75000"/>
                  </a:schemeClr>
                </a:solidFill>
              </a:rPr>
              <a:t>vse, </a:t>
            </a:r>
            <a:r>
              <a:rPr lang="sl-SI" sz="2400" dirty="0">
                <a:solidFill>
                  <a:schemeClr val="tx2">
                    <a:lumMod val="75000"/>
                  </a:schemeClr>
                </a:solidFill>
              </a:rPr>
              <a:t>kar ljudje pomislijo, ko slišijo ime </a:t>
            </a:r>
            <a:r>
              <a:rPr lang="sl-SI" sz="2400" dirty="0" smtClean="0">
                <a:solidFill>
                  <a:schemeClr val="tx2">
                    <a:lumMod val="75000"/>
                  </a:schemeClr>
                </a:solidFill>
              </a:rPr>
              <a:t>podjetja itn. </a:t>
            </a:r>
            <a:endParaRPr lang="sl-SI" sz="2400" dirty="0">
              <a:solidFill>
                <a:schemeClr val="tx2">
                  <a:lumMod val="75000"/>
                </a:schemeClr>
              </a:solidFill>
            </a:endParaRPr>
          </a:p>
        </p:txBody>
      </p:sp>
    </p:spTree>
    <p:extLst>
      <p:ext uri="{BB962C8B-B14F-4D97-AF65-F5344CB8AC3E}">
        <p14:creationId xmlns:p14="http://schemas.microsoft.com/office/powerpoint/2010/main" val="3560872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1151620" y="1556792"/>
            <a:ext cx="6624736" cy="1152128"/>
          </a:xfrm>
        </p:spPr>
        <p:txBody>
          <a:bodyPr>
            <a:normAutofit fontScale="90000"/>
          </a:bodyPr>
          <a:lstStyle/>
          <a:p>
            <a:r>
              <a:rPr lang="sl-SI" sz="3500" dirty="0" smtClean="0">
                <a:solidFill>
                  <a:schemeClr val="tx2">
                    <a:lumMod val="75000"/>
                  </a:schemeClr>
                </a:solidFill>
              </a:rPr>
              <a:t>Kaj je torej blagovna znamka danes?</a:t>
            </a:r>
            <a:endParaRPr lang="sl-SI" sz="3500" dirty="0">
              <a:solidFill>
                <a:schemeClr val="tx2">
                  <a:lumMod val="75000"/>
                </a:schemeClr>
              </a:solidFill>
            </a:endParaRPr>
          </a:p>
        </p:txBody>
      </p:sp>
      <p:sp>
        <p:nvSpPr>
          <p:cNvPr id="7" name="Naslov 2"/>
          <p:cNvSpPr txBox="1">
            <a:spLocks/>
          </p:cNvSpPr>
          <p:nvPr/>
        </p:nvSpPr>
        <p:spPr>
          <a:xfrm>
            <a:off x="693672" y="2261939"/>
            <a:ext cx="594015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Arial" panose="020B0604020202020204" pitchFamily="34" charset="0"/>
              <a:buChar char="•"/>
            </a:pPr>
            <a:endParaRPr lang="sl-SI" sz="3500" dirty="0">
              <a:solidFill>
                <a:schemeClr val="tx2">
                  <a:lumMod val="75000"/>
                </a:schemeClr>
              </a:solidFill>
            </a:endParaRPr>
          </a:p>
        </p:txBody>
      </p:sp>
      <p:sp>
        <p:nvSpPr>
          <p:cNvPr id="8" name="Naslov 2"/>
          <p:cNvSpPr txBox="1">
            <a:spLocks/>
          </p:cNvSpPr>
          <p:nvPr/>
        </p:nvSpPr>
        <p:spPr>
          <a:xfrm>
            <a:off x="294338" y="2564904"/>
            <a:ext cx="8598141" cy="36160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2800" dirty="0" smtClean="0">
                <a:solidFill>
                  <a:schemeClr val="tx2"/>
                </a:solidFill>
              </a:rPr>
              <a:t>je </a:t>
            </a:r>
            <a:r>
              <a:rPr lang="sl-SI" sz="2800" dirty="0">
                <a:solidFill>
                  <a:schemeClr val="tx2"/>
                </a:solidFill>
              </a:rPr>
              <a:t>prepoznaven izdelek, storitev, oseba ali </a:t>
            </a:r>
            <a:r>
              <a:rPr lang="sl-SI" sz="2800" dirty="0" smtClean="0">
                <a:solidFill>
                  <a:schemeClr val="tx2"/>
                </a:solidFill>
              </a:rPr>
              <a:t>kraj,</a:t>
            </a:r>
          </a:p>
          <a:p>
            <a:r>
              <a:rPr lang="sl-SI" sz="2800" dirty="0" smtClean="0">
                <a:solidFill>
                  <a:schemeClr val="tx2"/>
                </a:solidFill>
              </a:rPr>
              <a:t>ki je nadgrajen tako, da </a:t>
            </a:r>
            <a:r>
              <a:rPr lang="sl-SI" sz="2800" dirty="0">
                <a:solidFill>
                  <a:schemeClr val="tx2"/>
                </a:solidFill>
              </a:rPr>
              <a:t>PORABNIK zaznava </a:t>
            </a:r>
          </a:p>
          <a:p>
            <a:r>
              <a:rPr lang="sl-SI" sz="2800" dirty="0">
                <a:solidFill>
                  <a:schemeClr val="tx2"/>
                </a:solidFill>
              </a:rPr>
              <a:t>zanj pomembne, posebne in TRAJNE </a:t>
            </a:r>
            <a:r>
              <a:rPr lang="sl-SI" sz="2800" dirty="0" smtClean="0">
                <a:solidFill>
                  <a:schemeClr val="tx2"/>
                </a:solidFill>
              </a:rPr>
              <a:t>DODANE VREDNOTE</a:t>
            </a:r>
            <a:r>
              <a:rPr lang="sl-SI" sz="2800" dirty="0">
                <a:solidFill>
                  <a:schemeClr val="tx2"/>
                </a:solidFill>
              </a:rPr>
              <a:t>,</a:t>
            </a:r>
          </a:p>
          <a:p>
            <a:r>
              <a:rPr lang="sl-SI" sz="2800" dirty="0">
                <a:solidFill>
                  <a:schemeClr val="tx2"/>
                </a:solidFill>
              </a:rPr>
              <a:t>ki se kar najbolje ujemajo z njegovimi potrebami</a:t>
            </a:r>
            <a:r>
              <a:rPr lang="en-US" sz="2800" dirty="0">
                <a:solidFill>
                  <a:schemeClr val="tx2"/>
                </a:solidFill>
              </a:rPr>
              <a:t>. </a:t>
            </a:r>
            <a:r>
              <a:rPr lang="sl-SI" sz="2800" dirty="0">
                <a:solidFill>
                  <a:schemeClr val="tx2"/>
                </a:solidFill>
              </a:rPr>
              <a:t>Njen uspeh pa </a:t>
            </a:r>
            <a:r>
              <a:rPr lang="sl-SI" sz="2800" dirty="0" err="1">
                <a:solidFill>
                  <a:schemeClr val="tx2"/>
                </a:solidFill>
              </a:rPr>
              <a:t>zavisi</a:t>
            </a:r>
            <a:r>
              <a:rPr lang="sl-SI" sz="2800" dirty="0">
                <a:solidFill>
                  <a:schemeClr val="tx2"/>
                </a:solidFill>
              </a:rPr>
              <a:t> od tega, ali je sposobna VZDRŽEVATI te dodane vrednote V BOJU z mnogoštevilnimi konkurenčnimi BZ. </a:t>
            </a:r>
          </a:p>
          <a:p>
            <a:r>
              <a:rPr lang="sl-SI" sz="1600" dirty="0">
                <a:solidFill>
                  <a:schemeClr val="tx2"/>
                </a:solidFill>
              </a:rPr>
              <a:t>(</a:t>
            </a:r>
            <a:r>
              <a:rPr lang="en-US" sz="1600" dirty="0">
                <a:solidFill>
                  <a:schemeClr val="tx2"/>
                </a:solidFill>
              </a:rPr>
              <a:t>de </a:t>
            </a:r>
            <a:r>
              <a:rPr lang="en-US" sz="1600" dirty="0" err="1">
                <a:solidFill>
                  <a:schemeClr val="tx2"/>
                </a:solidFill>
              </a:rPr>
              <a:t>Chernatony</a:t>
            </a:r>
            <a:r>
              <a:rPr lang="en-US" sz="1600" dirty="0">
                <a:solidFill>
                  <a:schemeClr val="tx2"/>
                </a:solidFill>
              </a:rPr>
              <a:t> </a:t>
            </a:r>
            <a:r>
              <a:rPr lang="sl-SI" sz="1600" dirty="0">
                <a:solidFill>
                  <a:schemeClr val="tx2"/>
                </a:solidFill>
              </a:rPr>
              <a:t>in</a:t>
            </a:r>
            <a:r>
              <a:rPr lang="en-US" sz="1600" dirty="0">
                <a:solidFill>
                  <a:schemeClr val="tx2"/>
                </a:solidFill>
              </a:rPr>
              <a:t> McDonald</a:t>
            </a:r>
            <a:r>
              <a:rPr lang="sl-SI" sz="1600" dirty="0">
                <a:solidFill>
                  <a:schemeClr val="tx2"/>
                </a:solidFill>
              </a:rPr>
              <a:t>, 2001)</a:t>
            </a:r>
          </a:p>
          <a:p>
            <a:endParaRPr lang="sl-SI" sz="2400" dirty="0"/>
          </a:p>
        </p:txBody>
      </p:sp>
    </p:spTree>
    <p:extLst>
      <p:ext uri="{BB962C8B-B14F-4D97-AF65-F5344CB8AC3E}">
        <p14:creationId xmlns:p14="http://schemas.microsoft.com/office/powerpoint/2010/main" val="3684598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15635</TotalTime>
  <Words>3436</Words>
  <Application>Microsoft Office PowerPoint</Application>
  <PresentationFormat>Diaprojekcija na zaslonu (4:3)</PresentationFormat>
  <Paragraphs>447</Paragraphs>
  <Slides>71</Slides>
  <Notes>51</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71</vt:i4>
      </vt:variant>
    </vt:vector>
  </HeadingPairs>
  <TitlesOfParts>
    <vt:vector size="80" baseType="lpstr">
      <vt:lpstr>Arial</vt:lpstr>
      <vt:lpstr>Calibri</vt:lpstr>
      <vt:lpstr>Calibri Light</vt:lpstr>
      <vt:lpstr>Georgia</vt:lpstr>
      <vt:lpstr>Times New Roman</vt:lpstr>
      <vt:lpstr>Trebuchet MS</vt:lpstr>
      <vt:lpstr>Wingdings</vt:lpstr>
      <vt:lpstr>Officeova tema</vt:lpstr>
      <vt:lpstr>Office Theme</vt:lpstr>
      <vt:lpstr>PowerPointova predstavitev</vt:lpstr>
      <vt:lpstr>MOČNA BLAGOVNA ZNAMKA</vt:lpstr>
      <vt:lpstr>PowerPointova predstavitev</vt:lpstr>
      <vt:lpstr> Izvajalec: z mag. Dejan Šraml, direktor Območna obrtno-podjetniška zbornica Logatec </vt:lpstr>
      <vt:lpstr>Program delavnice </vt:lpstr>
      <vt:lpstr>PowerPointova predstavitev</vt:lpstr>
      <vt:lpstr>1. del delavnice</vt:lpstr>
      <vt:lpstr>Razumevanje blagovnih znamk</vt:lpstr>
      <vt:lpstr>Kaj je torej blagovna znamka danes?</vt:lpstr>
      <vt:lpstr>Najpogostejše napake pri razvoju BZ</vt:lpstr>
      <vt:lpstr>100 najpomembnejših BZ na svetu </vt:lpstr>
      <vt:lpstr>PowerPointova predstavitev</vt:lpstr>
      <vt:lpstr>NAJMOČNEJŠE ZNAMKE DRŽAV –  SVET (2014-15)</vt:lpstr>
      <vt:lpstr>Sodobna orodja za razvoj BZ</vt:lpstr>
      <vt:lpstr>Sodobna orodja za razvoj BZ</vt:lpstr>
      <vt:lpstr>Vaja 1 (skupina po 3-4)</vt:lpstr>
      <vt:lpstr>PowerPointova predstavitev</vt:lpstr>
      <vt:lpstr>PODOBA BZ MERCEDES-BENZ VS. DACIA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Diskusija</vt:lpstr>
      <vt:lpstr>2. del delavnice</vt:lpstr>
      <vt:lpstr>PowerPointova predstavitev</vt:lpstr>
      <vt:lpstr>SBFunnel – Dvo dimenzionalni pogled na BZ </vt:lpstr>
      <vt:lpstr>PowerPointova predstavitev</vt:lpstr>
      <vt:lpstr>SBFunnel - Gradniki </vt:lpstr>
      <vt:lpstr>PowerPointova predstavitev</vt:lpstr>
      <vt:lpstr>PowerPointova predstavitev</vt:lpstr>
      <vt:lpstr>PowerPointova predstavitev</vt:lpstr>
      <vt:lpstr>PowerPointova predstavitev</vt:lpstr>
      <vt:lpstr>PowerPointova predstavitev</vt:lpstr>
      <vt:lpstr>Predanalize</vt:lpstr>
      <vt:lpstr>PowerPointova predstavitev</vt:lpstr>
      <vt:lpstr>PowerPointova predstavitev</vt:lpstr>
      <vt:lpstr>PowerPointova predstavitev</vt:lpstr>
      <vt:lpstr>PowerPointova predstavitev</vt:lpstr>
      <vt:lpstr>PowerPointova predstavitev</vt:lpstr>
      <vt:lpstr>PowerPointova predstavitev</vt:lpstr>
      <vt:lpstr>Razvoj blagovne znamke</vt:lpstr>
      <vt:lpstr>Začni z ZGODBO!</vt:lpstr>
      <vt:lpstr>Pomen dobre zgodbe - video </vt:lpstr>
      <vt:lpstr>PowerPointova predstavitev</vt:lpstr>
      <vt:lpstr>PowerPointova predstavitev</vt:lpstr>
      <vt:lpstr>PowerPointova predstavitev</vt:lpstr>
      <vt:lpstr>PowerPointova predstavitev</vt:lpstr>
      <vt:lpstr>Diskusija</vt:lpstr>
      <vt:lpstr>3. del delavnice</vt:lpstr>
      <vt:lpstr>Nadgradnja zgodbe z VIZUALNIMI ELEMENTI</vt:lpstr>
      <vt:lpstr>Vizualni elementi</vt:lpstr>
      <vt:lpstr>Kriteriji pri izboru vizualnih elementov BZ</vt:lpstr>
      <vt:lpstr>Vizualni elementi</vt:lpstr>
      <vt:lpstr>PowerPointova predstavitev</vt:lpstr>
      <vt:lpstr>Notranji branding</vt:lpstr>
      <vt:lpstr>Notranji branding</vt:lpstr>
      <vt:lpstr>Komunikacija</vt:lpstr>
      <vt:lpstr>Komunikacija</vt:lpstr>
      <vt:lpstr>Komunikacija</vt:lpstr>
      <vt:lpstr>Tržne poti</vt:lpstr>
      <vt:lpstr>Tržne poti</vt:lpstr>
      <vt:lpstr>Preverjanje in ocenjevanje BZ </vt:lpstr>
      <vt:lpstr>Koga in kako vključiti v preverjanje in ocenjevanje BZ?</vt:lpstr>
      <vt:lpstr>PowerPointova predstavitev</vt:lpstr>
      <vt:lpstr>Diskusija</vt:lpstr>
      <vt:lpstr>  Zaključek in sklepne misli   dejan.sraml@ozs.si www.ooz-logatec.si</vt:lpstr>
      <vt:lpstr>Hvala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Dejan Šraml</dc:creator>
  <cp:lastModifiedBy>Karmen Levak</cp:lastModifiedBy>
  <cp:revision>108</cp:revision>
  <dcterms:created xsi:type="dcterms:W3CDTF">2018-05-16T06:30:10Z</dcterms:created>
  <dcterms:modified xsi:type="dcterms:W3CDTF">2020-10-01T06:49:03Z</dcterms:modified>
</cp:coreProperties>
</file>